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68" r:id="rId2"/>
    <p:sldId id="270" r:id="rId3"/>
    <p:sldId id="271" r:id="rId4"/>
    <p:sldId id="273" r:id="rId5"/>
    <p:sldId id="272" r:id="rId6"/>
    <p:sldId id="274" r:id="rId7"/>
    <p:sldId id="275" r:id="rId8"/>
    <p:sldId id="276" r:id="rId9"/>
    <p:sldId id="277" r:id="rId10"/>
    <p:sldId id="278" r:id="rId11"/>
    <p:sldId id="279" r:id="rId12"/>
    <p:sldId id="280" r:id="rId13"/>
    <p:sldId id="281" r:id="rId14"/>
    <p:sldId id="282" r:id="rId15"/>
    <p:sldId id="284" r:id="rId16"/>
    <p:sldId id="283" r:id="rId17"/>
    <p:sldId id="285" r:id="rId18"/>
    <p:sldId id="286" r:id="rId19"/>
    <p:sldId id="287" r:id="rId20"/>
    <p:sldId id="288" r:id="rId21"/>
    <p:sldId id="302" r:id="rId22"/>
    <p:sldId id="303" r:id="rId23"/>
    <p:sldId id="289" r:id="rId24"/>
    <p:sldId id="290" r:id="rId25"/>
    <p:sldId id="291" r:id="rId26"/>
    <p:sldId id="292" r:id="rId27"/>
    <p:sldId id="293" r:id="rId28"/>
    <p:sldId id="295" r:id="rId29"/>
    <p:sldId id="297" r:id="rId30"/>
    <p:sldId id="298" r:id="rId31"/>
    <p:sldId id="299" r:id="rId32"/>
    <p:sldId id="300" r:id="rId33"/>
    <p:sldId id="301" r:id="rId34"/>
    <p:sldId id="26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000"/>
    <a:srgbClr val="004D5C"/>
    <a:srgbClr val="006F7E"/>
    <a:srgbClr val="F3E431"/>
    <a:srgbClr val="0F9545"/>
    <a:srgbClr val="8EE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65" autoAdjust="0"/>
    <p:restoredTop sz="61649" autoAdjust="0"/>
  </p:normalViewPr>
  <p:slideViewPr>
    <p:cSldViewPr snapToGrid="0">
      <p:cViewPr varScale="1">
        <p:scale>
          <a:sx n="51" d="100"/>
          <a:sy n="51" d="100"/>
        </p:scale>
        <p:origin x="912" y="20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2" d="100"/>
          <a:sy n="72" d="100"/>
        </p:scale>
        <p:origin x="2568"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803A0-2BCB-4F39-8A0E-4B4747FEEC33}" type="datetimeFigureOut">
              <a:rPr lang="en-US" smtClean="0"/>
              <a:t>11/12/19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AA8E5-1160-4DED-A046-48FFCFAC5EE7}" type="slidenum">
              <a:rPr lang="en-US" smtClean="0"/>
              <a:t>‹#›</a:t>
            </a:fld>
            <a:endParaRPr lang="en-US"/>
          </a:p>
        </p:txBody>
      </p:sp>
    </p:spTree>
    <p:extLst>
      <p:ext uri="{BB962C8B-B14F-4D97-AF65-F5344CB8AC3E}">
        <p14:creationId xmlns:p14="http://schemas.microsoft.com/office/powerpoint/2010/main" val="1602610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Morrill_Land-Grant_Ac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ndex.php?title=Delyte_W._Morris&amp;action=edit&amp;redlink=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Southern_Illinois_University_Carbondale#cite_note-11"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Baby_boom#cite_note-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Long career at UIS as a faculty member and administrator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my first and longest administrative position (1994-2004), I had responsibility for academic planning and also served as graduate dean.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My responsibilities during those years included working with the IBHE to get UIS’s proposals for new programs approved, that is, to secure approval from the IBHE staff and, ultimately, from the board itself.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It’s hard to convey the hours of meetings, deliberations, and compromises that took place </a:t>
            </a:r>
            <a:r>
              <a:rPr lang="en-US" sz="1200" u="sng" kern="1200" dirty="0">
                <a:solidFill>
                  <a:schemeClr val="tx1"/>
                </a:solidFill>
                <a:effectLst/>
                <a:latin typeface="+mn-lt"/>
                <a:ea typeface="+mn-ea"/>
                <a:cs typeface="+mn-cs"/>
              </a:rPr>
              <a:t>on campus</a:t>
            </a:r>
            <a:r>
              <a:rPr lang="en-US" sz="1200" kern="1200" dirty="0">
                <a:solidFill>
                  <a:schemeClr val="tx1"/>
                </a:solidFill>
                <a:effectLst/>
                <a:latin typeface="+mn-lt"/>
                <a:ea typeface="+mn-ea"/>
                <a:cs typeface="+mn-cs"/>
              </a:rPr>
              <a:t> to get any given proposal developed on campus and approved by the relevant faculty committees, then by the Campus Senate, and then by the University of Illinois Board of Trustees.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 I will confess that an additional required approval by the IBHE felt to me </a:t>
            </a:r>
            <a:r>
              <a:rPr lang="en-US" sz="1200" u="sng" kern="1200" dirty="0">
                <a:solidFill>
                  <a:schemeClr val="tx1"/>
                </a:solidFill>
                <a:effectLst/>
                <a:latin typeface="+mn-lt"/>
                <a:ea typeface="+mn-ea"/>
                <a:cs typeface="+mn-cs"/>
              </a:rPr>
              <a:t>in those years </a:t>
            </a:r>
            <a:r>
              <a:rPr lang="en-US" sz="1200" kern="1200" dirty="0">
                <a:solidFill>
                  <a:schemeClr val="tx1"/>
                </a:solidFill>
                <a:effectLst/>
                <a:latin typeface="+mn-lt"/>
                <a:ea typeface="+mn-ea"/>
                <a:cs typeface="+mn-cs"/>
              </a:rPr>
              <a:t>totally unnecessary. It felt like purely bureaucratic rigmarole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After all, my entire focus was on my campus and advancing the campus in ways that we had determined were needed increase enrollments and the quality of our academic offerings.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Following my years working on academic planning, I served as provost for five years and then interim chancellor for one, at which point I decided it was time to retire. As provost and interim chancellor, I gained more of a perspective on the IBHE’s work, but I think it’s fair to say, I still was not a fan.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Imagine my surprise when a year into my retirement I got a call from Carrie </a:t>
            </a:r>
            <a:r>
              <a:rPr lang="en-US" sz="1200" kern="1200" dirty="0" err="1">
                <a:solidFill>
                  <a:schemeClr val="tx1"/>
                </a:solidFill>
                <a:effectLst/>
                <a:latin typeface="+mn-lt"/>
                <a:ea typeface="+mn-ea"/>
                <a:cs typeface="+mn-cs"/>
              </a:rPr>
              <a:t>Hightman</a:t>
            </a:r>
            <a:r>
              <a:rPr lang="en-US" sz="1200" kern="1200" dirty="0">
                <a:solidFill>
                  <a:schemeClr val="tx1"/>
                </a:solidFill>
                <a:effectLst/>
                <a:latin typeface="+mn-lt"/>
                <a:ea typeface="+mn-ea"/>
                <a:cs typeface="+mn-cs"/>
              </a:rPr>
              <a:t>, the then Chair of the IBHE board, asking if I would consider serving as Interim Executive Director of the agency. I had not planned to come out of retirement, I had not been looking for work, but after discussing the opportunity with my wife and a couple of folks whose opinion I trusted, I agreed to take on the responsibility.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Originally, the commitment that was described to me was for 4-6 months. It ended up being for 14 months. That’s the way interim positions often work 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 and here’s the point --- during my time as executive director (the board removed the “interim” from my title after several months), I gained enormous respect for the agency’s work and its distinguished history – and for the Illinois Higher Education System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 want to share with you some of what I have learned of that history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From the outset I want to acknowledge the valuable resources for this history found at the Abraham Lincoln Presidential Library Oral History Project, the Illinois State Library, UIS oral history collection, and informative and amusing conversations with Dick Wagner, IBHE executive director from 1980 to 1998.</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Finally, I’m humbled to be making this presentation with Buzz Shaw in the audience. Dr. Shaw knows first hand much of the history I’m going to be talking about.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You’re aware that the IBHE is a coordinating board, not a governing board. So when did the idea of the need for ”coordination” arise and what have been the major milestones in the agency’s history?</a:t>
            </a:r>
          </a:p>
        </p:txBody>
      </p:sp>
      <p:sp>
        <p:nvSpPr>
          <p:cNvPr id="4" name="Slide Number Placeholder 3"/>
          <p:cNvSpPr>
            <a:spLocks noGrp="1"/>
          </p:cNvSpPr>
          <p:nvPr>
            <p:ph type="sldNum" sz="quarter" idx="10"/>
          </p:nvPr>
        </p:nvSpPr>
        <p:spPr/>
        <p:txBody>
          <a:bodyPr/>
          <a:lstStyle/>
          <a:p>
            <a:fld id="{53BAA8E5-1160-4DED-A046-48FFCFAC5EE7}" type="slidenum">
              <a:rPr lang="en-US" smtClean="0"/>
              <a:t>1</a:t>
            </a:fld>
            <a:endParaRPr lang="en-US"/>
          </a:p>
        </p:txBody>
      </p:sp>
    </p:spTree>
    <p:extLst>
      <p:ext uri="{BB962C8B-B14F-4D97-AF65-F5344CB8AC3E}">
        <p14:creationId xmlns:p14="http://schemas.microsoft.com/office/powerpoint/2010/main" val="3823215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COORDINATION: The coordination mandate sets the stage for master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The linchpins of the IBHE's influence were: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AUTHORITY TO APPROVE: This is the consumer protection and quality assurance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BUDGET: While not mandatory that these recommendations be accepted, for many years Governors and General Assembly often relied heavily on those recommendations. </a:t>
            </a:r>
          </a:p>
        </p:txBody>
      </p:sp>
      <p:sp>
        <p:nvSpPr>
          <p:cNvPr id="4" name="Slide Number Placeholder 3"/>
          <p:cNvSpPr>
            <a:spLocks noGrp="1"/>
          </p:cNvSpPr>
          <p:nvPr>
            <p:ph type="sldNum" sz="quarter" idx="10"/>
          </p:nvPr>
        </p:nvSpPr>
        <p:spPr/>
        <p:txBody>
          <a:bodyPr/>
          <a:lstStyle/>
          <a:p>
            <a:fld id="{53BAA8E5-1160-4DED-A046-48FFCFAC5EE7}" type="slidenum">
              <a:rPr lang="en-US" smtClean="0"/>
              <a:t>11</a:t>
            </a:fld>
            <a:endParaRPr lang="en-US"/>
          </a:p>
        </p:txBody>
      </p:sp>
    </p:spTree>
    <p:extLst>
      <p:ext uri="{BB962C8B-B14F-4D97-AF65-F5344CB8AC3E}">
        <p14:creationId xmlns:p14="http://schemas.microsoft.com/office/powerpoint/2010/main" val="316963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 of a history that spans nearly 60 years, I’ve identified 6 milestones that I think board members should be aware of. This is an idiosyncratic list. I suppose other people who chronicled the IBHE’s history might elevate some other milestones for consideration, but this is my list.</a:t>
            </a:r>
          </a:p>
        </p:txBody>
      </p:sp>
      <p:sp>
        <p:nvSpPr>
          <p:cNvPr id="4" name="Slide Number Placeholder 3"/>
          <p:cNvSpPr>
            <a:spLocks noGrp="1"/>
          </p:cNvSpPr>
          <p:nvPr>
            <p:ph type="sldNum" sz="quarter" idx="10"/>
          </p:nvPr>
        </p:nvSpPr>
        <p:spPr/>
        <p:txBody>
          <a:bodyPr/>
          <a:lstStyle/>
          <a:p>
            <a:fld id="{53BAA8E5-1160-4DED-A046-48FFCFAC5EE7}" type="slidenum">
              <a:rPr lang="en-US" smtClean="0"/>
              <a:t>12</a:t>
            </a:fld>
            <a:endParaRPr lang="en-US"/>
          </a:p>
        </p:txBody>
      </p:sp>
    </p:spTree>
    <p:extLst>
      <p:ext uri="{BB962C8B-B14F-4D97-AF65-F5344CB8AC3E}">
        <p14:creationId xmlns:p14="http://schemas.microsoft.com/office/powerpoint/2010/main" val="2211023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milestone was the master planning that occurred in three phases between 1964 and 1971. </a:t>
            </a:r>
          </a:p>
          <a:p>
            <a:r>
              <a:rPr lang="en-US" dirty="0"/>
              <a:t>These reports spanned the Kerner administration (1961-1968) and the Ogilvie Administration (1969-1973)</a:t>
            </a:r>
          </a:p>
          <a:p>
            <a:endParaRPr lang="en-US" dirty="0"/>
          </a:p>
          <a:p>
            <a:r>
              <a:rPr lang="en-US" dirty="0"/>
              <a:t>What was accomplished in that relatively short period of time was nothing short of the higher </a:t>
            </a:r>
            <a:r>
              <a:rPr lang="en-US" dirty="0" err="1"/>
              <a:t>ed</a:t>
            </a:r>
            <a:r>
              <a:rPr lang="en-US" dirty="0"/>
              <a:t> equivalent of the BIG BANG</a:t>
            </a:r>
          </a:p>
        </p:txBody>
      </p:sp>
      <p:sp>
        <p:nvSpPr>
          <p:cNvPr id="4" name="Slide Number Placeholder 3"/>
          <p:cNvSpPr>
            <a:spLocks noGrp="1"/>
          </p:cNvSpPr>
          <p:nvPr>
            <p:ph type="sldNum" sz="quarter" idx="10"/>
          </p:nvPr>
        </p:nvSpPr>
        <p:spPr/>
        <p:txBody>
          <a:bodyPr/>
          <a:lstStyle/>
          <a:p>
            <a:fld id="{53BAA8E5-1160-4DED-A046-48FFCFAC5EE7}" type="slidenum">
              <a:rPr lang="en-US" smtClean="0"/>
              <a:t>13</a:t>
            </a:fld>
            <a:endParaRPr lang="en-US"/>
          </a:p>
        </p:txBody>
      </p:sp>
    </p:spTree>
    <p:extLst>
      <p:ext uri="{BB962C8B-B14F-4D97-AF65-F5344CB8AC3E}">
        <p14:creationId xmlns:p14="http://schemas.microsoft.com/office/powerpoint/2010/main" val="209144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14</a:t>
            </a:fld>
            <a:endParaRPr lang="en-US"/>
          </a:p>
        </p:txBody>
      </p:sp>
    </p:spTree>
    <p:extLst>
      <p:ext uri="{BB962C8B-B14F-4D97-AF65-F5344CB8AC3E}">
        <p14:creationId xmlns:p14="http://schemas.microsoft.com/office/powerpoint/2010/main" val="994975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Community Colleges doubled from 23 campuses to 48</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Funding provided for development of Chicago Circle campus as part of UI and for SIUE as a campus of SIU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Two teachers colleges had been run in Chicago by CPS. Both were taken over by the state and turned into state universities: Chicago Teachers College North became Northeastern Illinois University and Chicago Teachers College South became Chicago State University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1969, two entirely new universities launched: Governors State University 30 miles south of Chicago near Park Forest, and Sangamon State University in Springfield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Big expansion of Health Education: SIU School of Dental Medicine in Alton and SIU School of Medicine in Carbondale/Springfield, as well as support for programs in nursing, optometry, pharmacy. UI established medical campuses in Peoria, Rockford, and Champaign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Created Board of Governors and Board of Regents as systems - and led to the governance structure known as the system of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Expansion of Illinois state scholarships evolved to become a need-based program and expanded to private institutions on the argument that they had capacity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Decade of 1960s: Two main themes of expanding CAPACITY and ensuring AFFORDABILITY</a:t>
            </a:r>
          </a:p>
        </p:txBody>
      </p:sp>
      <p:sp>
        <p:nvSpPr>
          <p:cNvPr id="4" name="Slide Number Placeholder 3"/>
          <p:cNvSpPr>
            <a:spLocks noGrp="1"/>
          </p:cNvSpPr>
          <p:nvPr>
            <p:ph type="sldNum" sz="quarter" idx="10"/>
          </p:nvPr>
        </p:nvSpPr>
        <p:spPr/>
        <p:txBody>
          <a:bodyPr/>
          <a:lstStyle/>
          <a:p>
            <a:fld id="{53BAA8E5-1160-4DED-A046-48FFCFAC5EE7}" type="slidenum">
              <a:rPr lang="en-US" smtClean="0"/>
              <a:t>15</a:t>
            </a:fld>
            <a:endParaRPr lang="en-US"/>
          </a:p>
        </p:txBody>
      </p:sp>
    </p:spTree>
    <p:extLst>
      <p:ext uri="{BB962C8B-B14F-4D97-AF65-F5344CB8AC3E}">
        <p14:creationId xmlns:p14="http://schemas.microsoft.com/office/powerpoint/2010/main" val="2593008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early 1970s, Illinois Higher Education was organized into a systems of systems Five Systems plus the Illinois Student Assistance Commission, which oversaw the MAP program.</a:t>
            </a:r>
          </a:p>
          <a:p>
            <a:endParaRPr lang="en-US" dirty="0"/>
          </a:p>
          <a:p>
            <a:r>
              <a:rPr lang="en-US" dirty="0"/>
              <a:t>UI – campuses in Chicago and Urbana-Champaign</a:t>
            </a:r>
          </a:p>
          <a:p>
            <a:r>
              <a:rPr lang="en-US" dirty="0"/>
              <a:t>SIU – campuses in Carbondale and Edwardsville, with a dental school associated with SIUE and a medical School associated with SIUC</a:t>
            </a:r>
          </a:p>
          <a:p>
            <a:r>
              <a:rPr lang="en-US" dirty="0" err="1"/>
              <a:t>BoG</a:t>
            </a:r>
            <a:r>
              <a:rPr lang="en-US" dirty="0"/>
              <a:t> – EIU, WIU, CSU, NEIU, and GSU</a:t>
            </a:r>
          </a:p>
          <a:p>
            <a:r>
              <a:rPr lang="en-US" dirty="0" err="1"/>
              <a:t>BoR</a:t>
            </a:r>
            <a:r>
              <a:rPr lang="en-US" dirty="0"/>
              <a:t> – NIU, ISU, SSU</a:t>
            </a:r>
          </a:p>
          <a:p>
            <a:r>
              <a:rPr lang="en-US" dirty="0"/>
              <a:t>ICCB</a:t>
            </a:r>
          </a:p>
          <a:p>
            <a:r>
              <a:rPr lang="en-US" dirty="0"/>
              <a:t>ISAC</a:t>
            </a:r>
          </a:p>
          <a:p>
            <a:endParaRPr lang="en-US" dirty="0"/>
          </a:p>
          <a:p>
            <a:r>
              <a:rPr lang="en-US" dirty="0"/>
              <a:t>UI and SIU already had considerable political power. Purpose of setting up systems was to balance power and resources across the state</a:t>
            </a:r>
          </a:p>
          <a:p>
            <a:endParaRPr lang="en-US" dirty="0"/>
          </a:p>
          <a:p>
            <a:r>
              <a:rPr lang="en-US" dirty="0"/>
              <a:t>SIT AROUND A TABLE AND THROUGH DIALOGUE SET A DIRECTION FOR HIGHER EDUCATION</a:t>
            </a:r>
          </a:p>
          <a:p>
            <a:endParaRPr lang="en-US" dirty="0"/>
          </a:p>
          <a:p>
            <a:r>
              <a:rPr lang="en-US" dirty="0"/>
              <a:t>In the opinion of IBHE leaders of that era --and of others from the outside who looked at Illinois, the system of systems. served the state well 1970s, 1980s, 1990s, </a:t>
            </a:r>
          </a:p>
          <a:p>
            <a:endParaRPr lang="en-US" dirty="0"/>
          </a:p>
          <a:p>
            <a:r>
              <a:rPr lang="en-US" dirty="0"/>
              <a:t>IBHE was strengthened by collaboration with the governor, especially with Jim Thompson, who became governor in 1977 and served until 1991.</a:t>
            </a:r>
          </a:p>
          <a:p>
            <a:endParaRPr lang="en-US" dirty="0"/>
          </a:p>
          <a:p>
            <a:r>
              <a:rPr lang="en-US" dirty="0"/>
              <a:t>Well, the wheel turns. We’ll now jump ahead to the early 1990s</a:t>
            </a:r>
          </a:p>
          <a:p>
            <a:endParaRPr lang="en-US" dirty="0"/>
          </a:p>
          <a:p>
            <a:r>
              <a:rPr lang="en-US" dirty="0"/>
              <a:t>[Turbulence in early 1970s, especially with UI, John </a:t>
            </a:r>
            <a:r>
              <a:rPr lang="en-US" dirty="0" err="1"/>
              <a:t>Corbally</a:t>
            </a:r>
            <a:r>
              <a:rPr lang="en-US" dirty="0"/>
              <a:t> was UI president  starting in 1971. When Furman came in in 1975 relations improved.]</a:t>
            </a:r>
          </a:p>
        </p:txBody>
      </p:sp>
      <p:sp>
        <p:nvSpPr>
          <p:cNvPr id="4" name="Slide Number Placeholder 3"/>
          <p:cNvSpPr>
            <a:spLocks noGrp="1"/>
          </p:cNvSpPr>
          <p:nvPr>
            <p:ph type="sldNum" sz="quarter" idx="10"/>
          </p:nvPr>
        </p:nvSpPr>
        <p:spPr/>
        <p:txBody>
          <a:bodyPr/>
          <a:lstStyle/>
          <a:p>
            <a:fld id="{53BAA8E5-1160-4DED-A046-48FFCFAC5EE7}" type="slidenum">
              <a:rPr lang="en-US" smtClean="0"/>
              <a:t>16</a:t>
            </a:fld>
            <a:endParaRPr lang="en-US"/>
          </a:p>
        </p:txBody>
      </p:sp>
    </p:spTree>
    <p:extLst>
      <p:ext uri="{BB962C8B-B14F-4D97-AF65-F5344CB8AC3E}">
        <p14:creationId xmlns:p14="http://schemas.microsoft.com/office/powerpoint/2010/main" val="193660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1991 Jim Edgar took office. Edgar appointed Art Quern, as chair of the IBHE. Quern had worked for Nelson Rockefeller in New York, followed Rockefeller to DC,  and came back to Illinois to work with  Governor Thompson as chief of staff from 1978-1982,. When Quern assumed his responsibilities as IBHE chair in 1991, he thought that the 20% budget increase that came forward in September 1991, on the heels of budget cuts for almost everything else, was unrealistic. He viewed his and the IBHE’s responsibility as maintaining or increasing the quality of Illinois public higher education, while at the same time holding budgets down to a level that Governor Edgar could support (Trombley, 1996)</a:t>
            </a:r>
          </a:p>
          <a:p>
            <a:endParaRPr lang="en-US" dirty="0"/>
          </a:p>
          <a:p>
            <a:r>
              <a:rPr lang="en-US" dirty="0"/>
              <a:t>And that was the beginning of the PQP initiative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October 1, 1991,  Quern wrote to all public and private university and college presidents and to the heads of public university systems:</a:t>
            </a:r>
          </a:p>
        </p:txBody>
      </p:sp>
      <p:sp>
        <p:nvSpPr>
          <p:cNvPr id="4" name="Slide Number Placeholder 3"/>
          <p:cNvSpPr>
            <a:spLocks noGrp="1"/>
          </p:cNvSpPr>
          <p:nvPr>
            <p:ph type="sldNum" sz="quarter" idx="10"/>
          </p:nvPr>
        </p:nvSpPr>
        <p:spPr/>
        <p:txBody>
          <a:bodyPr/>
          <a:lstStyle/>
          <a:p>
            <a:fld id="{53BAA8E5-1160-4DED-A046-48FFCFAC5EE7}" type="slidenum">
              <a:rPr lang="en-US" smtClean="0"/>
              <a:t>17</a:t>
            </a:fld>
            <a:endParaRPr lang="en-US"/>
          </a:p>
        </p:txBody>
      </p:sp>
    </p:spTree>
    <p:extLst>
      <p:ext uri="{BB962C8B-B14F-4D97-AF65-F5344CB8AC3E}">
        <p14:creationId xmlns:p14="http://schemas.microsoft.com/office/powerpoint/2010/main" val="1646336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Under PQP,, The IBHE expected universities and community colleges to: </a:t>
            </a:r>
          </a:p>
          <a:p>
            <a:r>
              <a:rPr lang="en-US" sz="1200" kern="1200" dirty="0">
                <a:solidFill>
                  <a:schemeClr val="tx1"/>
                </a:solidFill>
                <a:effectLst/>
                <a:latin typeface="+mn-lt"/>
                <a:ea typeface="+mn-ea"/>
                <a:cs typeface="+mn-cs"/>
              </a:rPr>
              <a:t>• Review programs that have excessively high or excessively low enrollments. </a:t>
            </a:r>
          </a:p>
          <a:p>
            <a:r>
              <a:rPr lang="en-US" sz="1200" kern="1200" dirty="0">
                <a:solidFill>
                  <a:schemeClr val="tx1"/>
                </a:solidFill>
                <a:effectLst/>
                <a:latin typeface="+mn-lt"/>
                <a:ea typeface="+mn-ea"/>
                <a:cs typeface="+mn-cs"/>
              </a:rPr>
              <a:t>• Review programs where projected new jobs are low and where job placement, graduate school admission and pass rates have been low. </a:t>
            </a:r>
            <a:endParaRPr lang="en-US" dirty="0">
              <a:effectLst/>
            </a:endParaRPr>
          </a:p>
          <a:p>
            <a:r>
              <a:rPr lang="en-US" sz="1200" kern="1200" dirty="0">
                <a:solidFill>
                  <a:schemeClr val="tx1"/>
                </a:solidFill>
                <a:effectLst/>
                <a:latin typeface="+mn-lt"/>
                <a:ea typeface="+mn-ea"/>
                <a:cs typeface="+mn-cs"/>
              </a:rPr>
              <a:t>• Reduce specializations to be sure that institutions can be both economical and offer quality courses. The IBHE noted one graduate program that enrolled only 30 students but had 15 subfields and 70 courses. </a:t>
            </a:r>
          </a:p>
          <a:p>
            <a:endParaRPr lang="en-US" sz="120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IBHE recommended that public universities free up 6 to 8 percent of their appropriations and redirect it, over the next three years, to higher priorities.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In service of that goal the IBHE identified 192 academic programs for elimination or consolidation by the governing boards. The HIT LIST</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This was not a budget REDUCTION exercise. It was a “less is more” exercise, intended to reallocate resources from lesser, less effective activities to activities of higher priority, quality and productivity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Great resistance and skepticism in certain quarters, but according to Dick Wagner, some of the public universities used the IBHE mandate to achieve substantial benefits. Among these were the University of Illinois led at the time by Stanley </a:t>
            </a:r>
            <a:r>
              <a:rPr lang="en-US" sz="1200" b="0" i="0" u="none" strike="noStrike" kern="1200" dirty="0" err="1">
                <a:solidFill>
                  <a:schemeClr val="tx1"/>
                </a:solidFill>
                <a:effectLst/>
                <a:latin typeface="+mn-lt"/>
                <a:ea typeface="+mn-ea"/>
                <a:cs typeface="+mn-cs"/>
              </a:rPr>
              <a:t>Ikenberry</a:t>
            </a:r>
            <a:r>
              <a:rPr lang="en-US" sz="1200" b="0" i="0" u="none" strike="noStrike" kern="1200" dirty="0">
                <a:solidFill>
                  <a:schemeClr val="tx1"/>
                </a:solidFill>
                <a:effectLst/>
                <a:latin typeface="+mn-lt"/>
                <a:ea typeface="+mn-ea"/>
                <a:cs typeface="+mn-cs"/>
              </a:rPr>
              <a:t> and SIU Edwardsville, led by Earl </a:t>
            </a:r>
            <a:r>
              <a:rPr lang="en-US" sz="1200" b="0" i="0" u="none" strike="noStrike" kern="1200" dirty="0" err="1">
                <a:solidFill>
                  <a:schemeClr val="tx1"/>
                </a:solidFill>
                <a:effectLst/>
                <a:latin typeface="+mn-lt"/>
                <a:ea typeface="+mn-ea"/>
                <a:cs typeface="+mn-cs"/>
              </a:rPr>
              <a:t>Lazarson</a:t>
            </a:r>
            <a:r>
              <a:rPr lang="en-US" sz="1200" b="0" i="0" u="none" strike="noStrike"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Just as important: there was external recognition in the legislature and by the governor that higher ed was trying to be accountable and to use resources more effectively. Governor Edgar, in particular, appreciated the sense that higher ed was attempting to be a solid steward of resources. He fully supported the IBHE’s budget recommendations from FY 95 through FY 99.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PQP worked: of 192 academic programs recommended for elimination or restructuring, more than half were eliminated and most of the rest were restructured. A total of 245 programs were eliminated or restructured during this process, meaning that some of the universities got into the PQP spirit and identified programs for elimination beyond those identified by the IBHE.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But while PQP was going 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In his first term, Governor Edgar created the Governor's Task Force on Higher Education. </a:t>
            </a:r>
            <a:r>
              <a:rPr lang="en-US" sz="1200" b="0" i="0" u="none" strike="noStrike" kern="1200" dirty="0">
                <a:solidFill>
                  <a:schemeClr val="tx1"/>
                </a:solidFill>
                <a:effectLst/>
                <a:latin typeface="+mn-lt"/>
                <a:ea typeface="+mn-ea"/>
                <a:cs typeface="+mn-cs"/>
              </a:rPr>
              <a:t>The governor announced formation of this task force in his 1992 budget address. He wanted it to evaluate the current structure and governance of higher education — the system of systems. Co-chaired by Lt. Gov. Bob </a:t>
            </a:r>
            <a:r>
              <a:rPr lang="en-US" sz="1200" b="0" i="0" u="none" strike="noStrike" kern="1200" dirty="0" err="1">
                <a:solidFill>
                  <a:schemeClr val="tx1"/>
                </a:solidFill>
                <a:effectLst/>
                <a:latin typeface="+mn-lt"/>
                <a:ea typeface="+mn-ea"/>
                <a:cs typeface="+mn-cs"/>
              </a:rPr>
              <a:t>Kustra</a:t>
            </a:r>
            <a:r>
              <a:rPr lang="en-US" sz="1200" b="0" i="0" u="none" strike="noStrike" kern="1200" dirty="0">
                <a:solidFill>
                  <a:schemeClr val="tx1"/>
                </a:solidFill>
                <a:effectLst/>
                <a:latin typeface="+mn-lt"/>
                <a:ea typeface="+mn-ea"/>
                <a:cs typeface="+mn-cs"/>
              </a:rPr>
              <a:t> and Arthur F. Quern, chairman of the Illinois Board of Higher Education,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Why a task force and not simply refer the matter to the IBHE? Because in the late 1980s’ the IBHE had created a committee to examine the Scope, Structure and Productivity of Higher Education. That committee re-affirmed the system of systems governance structure and their report was accepted by the full board. So the IBHE was on record as being opposed to a reorganization of higher education governance.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now jump to the Fall of 1994 and the Spring of 1995</a:t>
            </a:r>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18</a:t>
            </a:fld>
            <a:endParaRPr lang="en-US"/>
          </a:p>
        </p:txBody>
      </p:sp>
    </p:spTree>
    <p:extLst>
      <p:ext uri="{BB962C8B-B14F-4D97-AF65-F5344CB8AC3E}">
        <p14:creationId xmlns:p14="http://schemas.microsoft.com/office/powerpoint/2010/main" val="492197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the wheel turns</a:t>
            </a:r>
          </a:p>
          <a:p>
            <a:endParaRPr lang="en-US" dirty="0"/>
          </a:p>
          <a:p>
            <a:r>
              <a:rPr lang="en-US" dirty="0"/>
              <a:t>The November 1994 election was remarkable. Governor Edgar was re-elected and Bob </a:t>
            </a:r>
            <a:r>
              <a:rPr lang="en-US" dirty="0" err="1"/>
              <a:t>Kustra</a:t>
            </a:r>
            <a:r>
              <a:rPr lang="en-US" dirty="0"/>
              <a:t> continued as Lt. Governor.  But, remarkably, the Republicans took control of the House and retained control of the Senate. </a:t>
            </a:r>
          </a:p>
          <a:p>
            <a:endParaRPr lang="en-US" dirty="0"/>
          </a:p>
          <a:p>
            <a:r>
              <a:rPr lang="en-US" dirty="0"/>
              <a:t>Both Edgar and </a:t>
            </a:r>
            <a:r>
              <a:rPr lang="en-US" dirty="0" err="1"/>
              <a:t>Kustra</a:t>
            </a:r>
            <a:r>
              <a:rPr lang="en-US" dirty="0"/>
              <a:t> were keen to do away with the system of systems – each for their own reasons.</a:t>
            </a:r>
          </a:p>
          <a:p>
            <a:endParaRPr lang="en-US" dirty="0"/>
          </a:p>
          <a:p>
            <a:r>
              <a:rPr lang="en-US" dirty="0"/>
              <a:t>But aside from personal reasons, the rationales for doing away with the system of systems were the Ideas of Local Control and elimination of ”layer of bureaucracy”</a:t>
            </a:r>
          </a:p>
        </p:txBody>
      </p:sp>
      <p:sp>
        <p:nvSpPr>
          <p:cNvPr id="4" name="Slide Number Placeholder 3"/>
          <p:cNvSpPr>
            <a:spLocks noGrp="1"/>
          </p:cNvSpPr>
          <p:nvPr>
            <p:ph type="sldNum" sz="quarter" idx="10"/>
          </p:nvPr>
        </p:nvSpPr>
        <p:spPr/>
        <p:txBody>
          <a:bodyPr/>
          <a:lstStyle/>
          <a:p>
            <a:fld id="{53BAA8E5-1160-4DED-A046-48FFCFAC5EE7}" type="slidenum">
              <a:rPr lang="en-US" smtClean="0"/>
              <a:t>19</a:t>
            </a:fld>
            <a:endParaRPr lang="en-US"/>
          </a:p>
        </p:txBody>
      </p:sp>
    </p:spTree>
    <p:extLst>
      <p:ext uri="{BB962C8B-B14F-4D97-AF65-F5344CB8AC3E}">
        <p14:creationId xmlns:p14="http://schemas.microsoft.com/office/powerpoint/2010/main" val="371545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how the governance structure of higher education looked after the 1995 reorganization. </a:t>
            </a:r>
          </a:p>
          <a:p>
            <a:endParaRPr lang="en-US" dirty="0"/>
          </a:p>
          <a:p>
            <a:r>
              <a:rPr lang="en-US" dirty="0"/>
              <a:t>Notice that there were still two systems. It’s just that the </a:t>
            </a:r>
            <a:r>
              <a:rPr lang="en-US" dirty="0" err="1"/>
              <a:t>BoG</a:t>
            </a:r>
            <a:r>
              <a:rPr lang="en-US" dirty="0"/>
              <a:t> and the </a:t>
            </a:r>
            <a:r>
              <a:rPr lang="en-US" dirty="0" err="1"/>
              <a:t>BoR</a:t>
            </a:r>
            <a:r>
              <a:rPr lang="en-US" dirty="0"/>
              <a:t> were abolished. </a:t>
            </a:r>
          </a:p>
          <a:p>
            <a:endParaRPr lang="en-US" dirty="0"/>
          </a:p>
          <a:p>
            <a:r>
              <a:rPr lang="en-US" dirty="0"/>
              <a:t>No more possibility for system heads to sit around a table and discuss overall strategy for higher education</a:t>
            </a:r>
          </a:p>
          <a:p>
            <a:r>
              <a:rPr lang="en-US" dirty="0"/>
              <a:t>Reduced ability to balance resources across the state</a:t>
            </a:r>
          </a:p>
          <a:p>
            <a:endParaRPr lang="en-US" dirty="0"/>
          </a:p>
          <a:p>
            <a:r>
              <a:rPr lang="en-US" dirty="0"/>
              <a:t>Now the next milestone I want to highlight is a very affirming event that occurred at the turn of the new millennium.</a:t>
            </a:r>
          </a:p>
        </p:txBody>
      </p:sp>
      <p:sp>
        <p:nvSpPr>
          <p:cNvPr id="4" name="Slide Number Placeholder 3"/>
          <p:cNvSpPr>
            <a:spLocks noGrp="1"/>
          </p:cNvSpPr>
          <p:nvPr>
            <p:ph type="sldNum" sz="quarter" idx="10"/>
          </p:nvPr>
        </p:nvSpPr>
        <p:spPr/>
        <p:txBody>
          <a:bodyPr/>
          <a:lstStyle/>
          <a:p>
            <a:fld id="{53BAA8E5-1160-4DED-A046-48FFCFAC5EE7}" type="slidenum">
              <a:rPr lang="en-US" smtClean="0"/>
              <a:t>20</a:t>
            </a:fld>
            <a:endParaRPr lang="en-US"/>
          </a:p>
        </p:txBody>
      </p:sp>
    </p:spTree>
    <p:extLst>
      <p:ext uri="{BB962C8B-B14F-4D97-AF65-F5344CB8AC3E}">
        <p14:creationId xmlns:p14="http://schemas.microsoft.com/office/powerpoint/2010/main" val="415567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University of Illinois</a:t>
            </a:r>
          </a:p>
          <a:p>
            <a:r>
              <a:rPr lang="en-US" dirty="0"/>
              <a:t>1867 – </a:t>
            </a:r>
          </a:p>
          <a:p>
            <a:r>
              <a:rPr lang="en-US" dirty="0"/>
              <a:t>Originally, Illinois Industrial University</a:t>
            </a:r>
          </a:p>
          <a:p>
            <a:r>
              <a:rPr lang="en-US" sz="1200" b="0" i="0" u="none" strike="noStrike" kern="1200" dirty="0">
                <a:solidFill>
                  <a:schemeClr val="tx1"/>
                </a:solidFill>
                <a:effectLst/>
                <a:latin typeface="+mn-lt"/>
                <a:ea typeface="+mn-ea"/>
                <a:cs typeface="+mn-cs"/>
              </a:rPr>
              <a:t>one of the 37 universities created under the first </a:t>
            </a:r>
            <a:r>
              <a:rPr lang="en-US" sz="1200" b="0" i="0" u="none" strike="noStrike" kern="1200" dirty="0">
                <a:solidFill>
                  <a:schemeClr val="tx1"/>
                </a:solidFill>
                <a:effectLst/>
                <a:latin typeface="+mn-lt"/>
                <a:ea typeface="+mn-ea"/>
                <a:cs typeface="+mn-cs"/>
                <a:hlinkClick r:id="rId3"/>
              </a:rPr>
              <a:t>Morrill Land-Grant Ac</a:t>
            </a:r>
            <a:r>
              <a:rPr lang="en-US" sz="1200" b="0" i="0" u="none" strike="noStrike" kern="1200" dirty="0">
                <a:solidFill>
                  <a:schemeClr val="tx1"/>
                </a:solidFill>
                <a:effectLst/>
                <a:latin typeface="+mn-lt"/>
                <a:ea typeface="+mn-ea"/>
                <a:cs typeface="+mn-cs"/>
              </a:rPr>
              <a:t>t</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Medical School in Chicago with roots that go back to 1882</a:t>
            </a:r>
            <a:endParaRPr lang="en-US" dirty="0"/>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After WWII, operated at Navy Pier – Chicago Undergraduate Division of University of Illinois established in 1946 at Navy Pier –2 </a:t>
            </a:r>
            <a:r>
              <a:rPr lang="en-US" sz="1200" b="0" i="0" u="none" strike="noStrike" kern="1200" dirty="0" err="1">
                <a:solidFill>
                  <a:schemeClr val="tx1"/>
                </a:solidFill>
                <a:effectLst/>
                <a:latin typeface="+mn-lt"/>
                <a:ea typeface="+mn-ea"/>
                <a:cs typeface="+mn-cs"/>
              </a:rPr>
              <a:t>yr</a:t>
            </a:r>
            <a:r>
              <a:rPr lang="en-US" sz="1200" b="0" i="0" u="none" strike="noStrike" kern="1200" dirty="0">
                <a:solidFill>
                  <a:schemeClr val="tx1"/>
                </a:solidFill>
                <a:effectLst/>
                <a:latin typeface="+mn-lt"/>
                <a:ea typeface="+mn-ea"/>
                <a:cs typeface="+mn-cs"/>
              </a:rPr>
              <a:t> program </a:t>
            </a:r>
          </a:p>
        </p:txBody>
      </p:sp>
      <p:sp>
        <p:nvSpPr>
          <p:cNvPr id="4" name="Slide Number Placeholder 3"/>
          <p:cNvSpPr>
            <a:spLocks noGrp="1"/>
          </p:cNvSpPr>
          <p:nvPr>
            <p:ph type="sldNum" sz="quarter" idx="10"/>
          </p:nvPr>
        </p:nvSpPr>
        <p:spPr/>
        <p:txBody>
          <a:bodyPr/>
          <a:lstStyle/>
          <a:p>
            <a:fld id="{53BAA8E5-1160-4DED-A046-48FFCFAC5EE7}" type="slidenum">
              <a:rPr lang="en-US" smtClean="0"/>
              <a:t>2</a:t>
            </a:fld>
            <a:endParaRPr lang="en-US"/>
          </a:p>
        </p:txBody>
      </p:sp>
    </p:spTree>
    <p:extLst>
      <p:ext uri="{BB962C8B-B14F-4D97-AF65-F5344CB8AC3E}">
        <p14:creationId xmlns:p14="http://schemas.microsoft.com/office/powerpoint/2010/main" val="1137186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2000 to 2008 the national Center for Public Policy and Higher Education issued five biannual reports entitled </a:t>
            </a:r>
            <a:r>
              <a:rPr lang="en-US" b="1" dirty="0"/>
              <a:t>Measuring Up, comparing higher education in all 50 states. </a:t>
            </a:r>
            <a:r>
              <a:rPr lang="en-US" dirty="0"/>
              <a:t>This was an approach grounded through and through in data. Nothing subjective about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21</a:t>
            </a:fld>
            <a:endParaRPr lang="en-US"/>
          </a:p>
        </p:txBody>
      </p:sp>
    </p:spTree>
    <p:extLst>
      <p:ext uri="{BB962C8B-B14F-4D97-AF65-F5344CB8AC3E}">
        <p14:creationId xmlns:p14="http://schemas.microsoft.com/office/powerpoint/2010/main" val="5235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States were graded in six areas:</a:t>
            </a:r>
          </a:p>
          <a:p>
            <a:pPr marL="171450" indent="-171450">
              <a:buFont typeface="Arial" panose="020B0604020202020204" pitchFamily="34" charset="0"/>
              <a:buChar char="•"/>
            </a:pPr>
            <a:r>
              <a:rPr lang="en-US" dirty="0"/>
              <a:t>Preparation --  measures such as HS graduation rates and scores on college entrance exams</a:t>
            </a:r>
          </a:p>
          <a:p>
            <a:pPr marL="171450" indent="-171450">
              <a:buFont typeface="Arial" panose="020B0604020202020204" pitchFamily="34" charset="0"/>
              <a:buChar char="•"/>
            </a:pPr>
            <a:r>
              <a:rPr lang="en-US" dirty="0"/>
              <a:t>Participation – measures such as percentage of students who go on to college immediately after graduating from HS</a:t>
            </a:r>
          </a:p>
          <a:p>
            <a:pPr marL="171450" indent="-171450">
              <a:buFont typeface="Arial" panose="020B0604020202020204" pitchFamily="34" charset="0"/>
              <a:buChar char="•"/>
            </a:pPr>
            <a:r>
              <a:rPr lang="en-US" dirty="0"/>
              <a:t>Affordability – measures such as share of family income required after financial aid to attend public two-year and four-year colleges</a:t>
            </a:r>
          </a:p>
          <a:p>
            <a:pPr marL="171450" indent="-171450">
              <a:buFont typeface="Arial" panose="020B0604020202020204" pitchFamily="34" charset="0"/>
              <a:buChar char="•"/>
            </a:pPr>
            <a:r>
              <a:rPr lang="en-US" dirty="0"/>
              <a:t>Completion – proportion of students who complete degrees or certificates relative to the number who enroll</a:t>
            </a:r>
          </a:p>
          <a:p>
            <a:pPr marL="171450" indent="-171450">
              <a:buFont typeface="Arial" panose="020B0604020202020204" pitchFamily="34" charset="0"/>
              <a:buChar char="•"/>
            </a:pPr>
            <a:r>
              <a:rPr lang="en-US" dirty="0"/>
              <a:t>Benefits – measures of what we would now call educational attainment, proportion of adults with post-secondary credentials</a:t>
            </a:r>
          </a:p>
          <a:p>
            <a:pPr marL="171450" indent="-171450">
              <a:buFont typeface="Arial" panose="020B0604020202020204" pitchFamily="34" charset="0"/>
              <a:buChar char="•"/>
            </a:pPr>
            <a:r>
              <a:rPr lang="en-US" dirty="0"/>
              <a:t>Learning – what we would now call Learning Outcomes, that is, educational performance of students.</a:t>
            </a:r>
          </a:p>
          <a:p>
            <a:r>
              <a:rPr lang="en-US" dirty="0"/>
              <a:t>The Grading was strict and hard.</a:t>
            </a:r>
          </a:p>
          <a:p>
            <a:r>
              <a:rPr lang="en-US" dirty="0"/>
              <a:t>There were lots of bad grades– Ds and Fs – for many of the states. And not surprisingly people in the states that received those grades were pretty upset</a:t>
            </a:r>
          </a:p>
          <a:p>
            <a:endParaRPr lang="en-US" dirty="0"/>
          </a:p>
        </p:txBody>
      </p:sp>
      <p:sp>
        <p:nvSpPr>
          <p:cNvPr id="4" name="Slide Number Placeholder 3"/>
          <p:cNvSpPr>
            <a:spLocks noGrp="1"/>
          </p:cNvSpPr>
          <p:nvPr>
            <p:ph type="sldNum" sz="quarter" idx="5"/>
          </p:nvPr>
        </p:nvSpPr>
        <p:spPr/>
        <p:txBody>
          <a:bodyPr/>
          <a:lstStyle/>
          <a:p>
            <a:fld id="{53BAA8E5-1160-4DED-A046-48FFCFAC5EE7}" type="slidenum">
              <a:rPr lang="en-US" smtClean="0"/>
              <a:t>22</a:t>
            </a:fld>
            <a:endParaRPr lang="en-US"/>
          </a:p>
        </p:txBody>
      </p:sp>
    </p:spTree>
    <p:extLst>
      <p:ext uri="{BB962C8B-B14F-4D97-AF65-F5344CB8AC3E}">
        <p14:creationId xmlns:p14="http://schemas.microsoft.com/office/powerpoint/2010/main" val="4090000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though, Illinois’ grades were strong.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PREPARATION: Grade of A</a:t>
            </a:r>
            <a:endParaRPr lang="en-US" dirty="0"/>
          </a:p>
          <a:p>
            <a:r>
              <a:rPr lang="en-US" sz="1200" kern="1200" dirty="0">
                <a:solidFill>
                  <a:schemeClr val="tx1"/>
                </a:solidFill>
                <a:effectLst/>
                <a:latin typeface="+mn-lt"/>
                <a:ea typeface="+mn-ea"/>
                <a:cs typeface="+mn-cs"/>
              </a:rPr>
              <a:t>A very high proportion of Illinois’ young adults earn a high school diploma or a General Education Development (GED) diploma by age 24.Ilinois is the best performing state on the proportion of high school juniors and seniors who score well on college entrance exams. </a:t>
            </a:r>
            <a:endParaRPr lang="en-US" dirty="0"/>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Grade of A</a:t>
            </a:r>
            <a:endParaRPr lang="en-US" dirty="0"/>
          </a:p>
          <a:p>
            <a:r>
              <a:rPr lang="en-US" sz="1200" kern="1200" dirty="0">
                <a:solidFill>
                  <a:schemeClr val="tx1"/>
                </a:solidFill>
                <a:effectLst/>
                <a:latin typeface="+mn-lt"/>
                <a:ea typeface="+mn-ea"/>
                <a:cs typeface="+mn-cs"/>
              </a:rPr>
              <a:t>A very large percentage of students in Illinois go on to college immediately after high school, and a high proportion of young adults (ages18 to 24)are enrolled in education or training beyond high school. In addition, Illinois is a top-performing state in providing college-level education and training opportunities for its working-age adults (ages 25 to 44).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AFFORDABILITY.  Grade of A</a:t>
            </a:r>
          </a:p>
          <a:p>
            <a:r>
              <a:rPr lang="en-US" sz="1200" kern="1200" dirty="0">
                <a:solidFill>
                  <a:schemeClr val="tx1"/>
                </a:solidFill>
                <a:effectLst/>
                <a:latin typeface="+mn-lt"/>
                <a:ea typeface="+mn-ea"/>
                <a:cs typeface="+mn-cs"/>
              </a:rPr>
              <a:t>The report notes that Illinois was the best performing state in affordability defined as the share of family income required after financial aid, to attend public two-and four-year colleges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COMPLETION. Grade of 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Fairly large proportions of Illinois’ students at two-and four-year colleges return for their second year. Also, a large percentage of first-time, full-time college students earn their bachelor’s degree within five years of enrolling. But only a FAIR proportion of students complete certificates and degrees relative to the number enrolled.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BENEFITS. Grade of 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large proportion of Illinois residents have a bachelor’s degree and this strengthens the state economically. A fairly large proportion of the state’s adults perform well on national assessments of high-level literacy. </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LEARNING. Grade of Incomplete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Like other states, Illinois lacks information on the educational performance of students that would permit systematic state or national comparisons. </a:t>
            </a:r>
            <a:endParaRPr lang="en-US" dirty="0"/>
          </a:p>
          <a:p>
            <a:endParaRPr lang="en-US" dirty="0"/>
          </a:p>
          <a:p>
            <a:r>
              <a:rPr lang="en-US" dirty="0"/>
              <a:t>In fact, if you calculated a grade-point average the way it’s typically done by assigning numbers to the letter grades, what you find is that Illinois was ranked the highest among the 50 states. </a:t>
            </a:r>
          </a:p>
          <a:p>
            <a:endParaRPr lang="en-US" dirty="0"/>
          </a:p>
          <a:p>
            <a:r>
              <a:rPr lang="en-US" dirty="0"/>
              <a:t>That C- for Completion was troubling to the IBHE’s leadership and  provided additional impetus to an initiative that had already been underway – called the Illinois Articulation Initiative --  to improve course transfer among colleges, but particularly between community colleges and the four year universities. It’s not unreasonable to think that the cumulative effort over decades to improve course transfer played a great role in Illinois NOW being the BEST IN THE NATION FOR COMPLETION RATES AT FOUR-YEAR INSTITUTIONS OF ALL COMMUNITY COLLEGE TRANSFER STUDENTS based on recently released data from the National Clearinghouse.</a:t>
            </a:r>
          </a:p>
          <a:p>
            <a:endParaRPr lang="en-US" dirty="0"/>
          </a:p>
          <a:p>
            <a:r>
              <a:rPr lang="en-US" dirty="0"/>
              <a:t>By the end of the first decade of this century, there was an increasing sense that it was time to take a comprehensive look at how higher ed was doing and what the direction should be for the future. That brings us to the next milestone.</a:t>
            </a:r>
          </a:p>
        </p:txBody>
      </p:sp>
      <p:sp>
        <p:nvSpPr>
          <p:cNvPr id="4" name="Slide Number Placeholder 3"/>
          <p:cNvSpPr>
            <a:spLocks noGrp="1"/>
          </p:cNvSpPr>
          <p:nvPr>
            <p:ph type="sldNum" sz="quarter" idx="10"/>
          </p:nvPr>
        </p:nvSpPr>
        <p:spPr/>
        <p:txBody>
          <a:bodyPr/>
          <a:lstStyle/>
          <a:p>
            <a:fld id="{53BAA8E5-1160-4DED-A046-48FFCFAC5EE7}" type="slidenum">
              <a:rPr lang="en-US" smtClean="0"/>
              <a:t>23</a:t>
            </a:fld>
            <a:endParaRPr lang="en-US"/>
          </a:p>
        </p:txBody>
      </p:sp>
    </p:spTree>
    <p:extLst>
      <p:ext uri="{BB962C8B-B14F-4D97-AF65-F5344CB8AC3E}">
        <p14:creationId xmlns:p14="http://schemas.microsoft.com/office/powerpoint/2010/main" val="2327873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THE PUBLIC AGENDA FOR COLLEGE AND CAREER SUCCESS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This was the last master plan issued by the IBHE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House Joint Resolution 69 in the spring of 2007.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Task Force – 27 people, Broad representation– IBHE board chair, Carrie </a:t>
            </a:r>
            <a:r>
              <a:rPr lang="en-US" sz="1200" kern="1200" dirty="0" err="1">
                <a:solidFill>
                  <a:schemeClr val="tx1"/>
                </a:solidFill>
                <a:effectLst/>
                <a:latin typeface="+mn-lt"/>
                <a:ea typeface="+mn-ea"/>
                <a:cs typeface="+mn-cs"/>
              </a:rPr>
              <a:t>Hightman</a:t>
            </a:r>
            <a:r>
              <a:rPr lang="en-US" sz="1200" kern="1200" dirty="0">
                <a:solidFill>
                  <a:schemeClr val="tx1"/>
                </a:solidFill>
                <a:effectLst/>
                <a:latin typeface="+mn-lt"/>
                <a:ea typeface="+mn-ea"/>
                <a:cs typeface="+mn-cs"/>
              </a:rPr>
              <a:t>, served as TF chair.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 2008 the board led extensive deliberation  and collaboration with literally hundreds of stakeholders in higher education and the state economy.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To give you an Idea of the scope of that process: In 2008 there were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6 Task Force meetings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12 Regional Forums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2 public briefings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3 Legislative briefings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6 public hearings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…..ALL IN ONE YEAR</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On December 9, 2008, the Board unanimously endorsed the Public Agenda as the blueprint to guide education policy – from preschool to graduate school – in Illinois for the next decade.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FULL CREDIT TO JUDY IRWIN, then IBHE Executive Director, FOR LEADING THIS EFFORT AND THE NCHEMS FOR SUBSTANTIAL CONTRIBUTIONS IN DATA COLLECTION AND PROCESS GUIDANCE</a:t>
            </a:r>
          </a:p>
        </p:txBody>
      </p:sp>
      <p:sp>
        <p:nvSpPr>
          <p:cNvPr id="4" name="Slide Number Placeholder 3"/>
          <p:cNvSpPr>
            <a:spLocks noGrp="1"/>
          </p:cNvSpPr>
          <p:nvPr>
            <p:ph type="sldNum" sz="quarter" idx="10"/>
          </p:nvPr>
        </p:nvSpPr>
        <p:spPr/>
        <p:txBody>
          <a:bodyPr/>
          <a:lstStyle/>
          <a:p>
            <a:fld id="{53BAA8E5-1160-4DED-A046-48FFCFAC5EE7}" type="slidenum">
              <a:rPr lang="en-US" smtClean="0"/>
              <a:t>24</a:t>
            </a:fld>
            <a:endParaRPr lang="en-US"/>
          </a:p>
        </p:txBody>
      </p:sp>
    </p:spTree>
    <p:extLst>
      <p:ext uri="{BB962C8B-B14F-4D97-AF65-F5344CB8AC3E}">
        <p14:creationId xmlns:p14="http://schemas.microsoft.com/office/powerpoint/2010/main" val="671800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Theme: A focus on equity</a:t>
            </a:r>
          </a:p>
          <a:p>
            <a:endParaRPr lang="en-US" dirty="0"/>
          </a:p>
          <a:p>
            <a:r>
              <a:rPr lang="en-US" dirty="0"/>
              <a:t>The report took a leaf out of Dicken's novel. and talked about Illinois as a tale of two states</a:t>
            </a:r>
          </a:p>
          <a:p>
            <a:endParaRPr lang="en-US" dirty="0"/>
          </a:p>
          <a:p>
            <a:r>
              <a:rPr lang="en-US" sz="1200" b="1" kern="1200" dirty="0">
                <a:solidFill>
                  <a:schemeClr val="tx1"/>
                </a:solidFill>
                <a:effectLst/>
                <a:latin typeface="+mn-lt"/>
                <a:ea typeface="+mn-ea"/>
                <a:cs typeface="+mn-cs"/>
              </a:rPr>
              <a:t>One Illinois </a:t>
            </a:r>
            <a:r>
              <a:rPr lang="en-US" sz="1200" kern="1200" dirty="0">
                <a:solidFill>
                  <a:schemeClr val="tx1"/>
                </a:solidFill>
                <a:effectLst/>
                <a:latin typeface="+mn-lt"/>
                <a:ea typeface="+mn-ea"/>
                <a:cs typeface="+mn-cs"/>
              </a:rPr>
              <a:t>is well off, well educated, economically dynamic, with a seemingly bright future. </a:t>
            </a:r>
            <a:endParaRPr lang="en-US" dirty="0"/>
          </a:p>
          <a:p>
            <a:pPr marL="0" indent="0">
              <a:buFont typeface="Arial" panose="020B0604020202020204" pitchFamily="34" charset="0"/>
              <a:buNone/>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other Illinois </a:t>
            </a:r>
            <a:r>
              <a:rPr lang="en-US" sz="1200" kern="1200" dirty="0">
                <a:solidFill>
                  <a:schemeClr val="tx1"/>
                </a:solidFill>
                <a:effectLst/>
                <a:latin typeface="+mn-lt"/>
                <a:ea typeface="+mn-ea"/>
                <a:cs typeface="+mn-cs"/>
              </a:rPr>
              <a:t>struggles to make ends meet, lags in educational attainment, and is economically stagnant. </a:t>
            </a:r>
            <a:endParaRPr lang="en-US" dirty="0"/>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Established Four Main Goals shown on the slide:</a:t>
            </a:r>
          </a:p>
          <a:p>
            <a:pPr marL="228600" indent="-228600">
              <a:buFont typeface="+mj-lt"/>
              <a:buAutoNum type="arabicPeriod"/>
            </a:pPr>
            <a:r>
              <a:rPr lang="en-US" sz="1200" kern="1200" dirty="0">
                <a:solidFill>
                  <a:schemeClr val="tx1"/>
                </a:solidFill>
                <a:effectLst/>
                <a:latin typeface="+mn-lt"/>
                <a:ea typeface="+mn-ea"/>
                <a:cs typeface="+mn-cs"/>
              </a:rPr>
              <a:t>Increase educational attainment to match best performing states</a:t>
            </a:r>
          </a:p>
          <a:p>
            <a:pPr marL="228600" indent="-228600">
              <a:buFont typeface="+mj-lt"/>
              <a:buAutoNum type="arabicPeriod"/>
            </a:pPr>
            <a:r>
              <a:rPr lang="en-US" sz="1200" kern="1200" dirty="0">
                <a:solidFill>
                  <a:schemeClr val="tx1"/>
                </a:solidFill>
                <a:effectLst/>
                <a:latin typeface="+mn-lt"/>
                <a:ea typeface="+mn-ea"/>
                <a:cs typeface="+mn-cs"/>
              </a:rPr>
              <a:t>Ensure college affordability for students, families, and taxpayers</a:t>
            </a:r>
          </a:p>
          <a:p>
            <a:pPr marL="228600" indent="-228600">
              <a:buFont typeface="+mj-lt"/>
              <a:buAutoNum type="arabicPeriod"/>
            </a:pPr>
            <a:r>
              <a:rPr lang="en-US" sz="1200" kern="1200" dirty="0">
                <a:solidFill>
                  <a:schemeClr val="tx1"/>
                </a:solidFill>
                <a:effectLst/>
                <a:latin typeface="+mn-lt"/>
                <a:ea typeface="+mn-ea"/>
                <a:cs typeface="+mn-cs"/>
              </a:rPr>
              <a:t>Increase the number of high quality post-secondary credentials to meet the demands of the economy and an increasingly global society</a:t>
            </a:r>
          </a:p>
          <a:p>
            <a:pPr marL="228600" indent="-228600">
              <a:buFont typeface="+mj-lt"/>
              <a:buAutoNum type="arabicPeriod"/>
            </a:pPr>
            <a:r>
              <a:rPr lang="en-US" sz="1200" kern="1200" dirty="0">
                <a:solidFill>
                  <a:schemeClr val="tx1"/>
                </a:solidFill>
                <a:effectLst/>
                <a:latin typeface="+mn-lt"/>
                <a:ea typeface="+mn-ea"/>
                <a:cs typeface="+mn-cs"/>
              </a:rPr>
              <a:t>Better integrate Illinois’ educational, research, and innovation assets to meet the economic needs of the state and its regions.</a:t>
            </a:r>
          </a:p>
          <a:p>
            <a:pPr marL="228600" indent="-228600">
              <a:buFont typeface="+mj-lt"/>
              <a:buAutoNum type="arabicPeriod"/>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Each goal was accompanied by an analysis of the underlying problem and a set of recommendations to address those problems and to make progress on achieving the goal. </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For the most part, the public agenda did not set up specific targets related to the goals and recommendations. Rather the report emphasized benchmarking against best performing states. But in terms of a specific quantitative target. there was ONE VERY SIGNIFICANT EXCEPTION. </a:t>
            </a:r>
          </a:p>
        </p:txBody>
      </p:sp>
      <p:sp>
        <p:nvSpPr>
          <p:cNvPr id="4" name="Slide Number Placeholder 3"/>
          <p:cNvSpPr>
            <a:spLocks noGrp="1"/>
          </p:cNvSpPr>
          <p:nvPr>
            <p:ph type="sldNum" sz="quarter" idx="10"/>
          </p:nvPr>
        </p:nvSpPr>
        <p:spPr/>
        <p:txBody>
          <a:bodyPr/>
          <a:lstStyle/>
          <a:p>
            <a:fld id="{53BAA8E5-1160-4DED-A046-48FFCFAC5EE7}" type="slidenum">
              <a:rPr lang="en-US" smtClean="0"/>
              <a:t>25</a:t>
            </a:fld>
            <a:endParaRPr lang="en-US"/>
          </a:p>
        </p:txBody>
      </p:sp>
    </p:spTree>
    <p:extLst>
      <p:ext uri="{BB962C8B-B14F-4D97-AF65-F5344CB8AC3E}">
        <p14:creationId xmlns:p14="http://schemas.microsoft.com/office/powerpoint/2010/main" val="131644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Shortly after the Public Agenda was issued, the IBHE adopted an attainment goal: that by 2025 60% of the adult population would have a high quality certificate or college credential. </a:t>
            </a:r>
          </a:p>
          <a:p>
            <a:endParaRPr lang="en-US" dirty="0"/>
          </a:p>
          <a:p>
            <a:r>
              <a:rPr lang="en-US" dirty="0"/>
              <a:t>This goal really got people’s attention and has been used to underpin efforts to increase educational attainment across the state. </a:t>
            </a:r>
          </a:p>
        </p:txBody>
      </p:sp>
      <p:sp>
        <p:nvSpPr>
          <p:cNvPr id="4" name="Slide Number Placeholder 3"/>
          <p:cNvSpPr>
            <a:spLocks noGrp="1"/>
          </p:cNvSpPr>
          <p:nvPr>
            <p:ph type="sldNum" sz="quarter" idx="10"/>
          </p:nvPr>
        </p:nvSpPr>
        <p:spPr/>
        <p:txBody>
          <a:bodyPr/>
          <a:lstStyle/>
          <a:p>
            <a:fld id="{53BAA8E5-1160-4DED-A046-48FFCFAC5EE7}" type="slidenum">
              <a:rPr lang="en-US" smtClean="0"/>
              <a:t>26</a:t>
            </a:fld>
            <a:endParaRPr lang="en-US"/>
          </a:p>
        </p:txBody>
      </p:sp>
    </p:spTree>
    <p:extLst>
      <p:ext uri="{BB962C8B-B14F-4D97-AF65-F5344CB8AC3E}">
        <p14:creationId xmlns:p14="http://schemas.microsoft.com/office/powerpoint/2010/main" val="680685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see that in the several years immediately following the adoption of the Public Agenda, Illinois was on track to achieve the 60 by 25  goal.</a:t>
            </a:r>
          </a:p>
          <a:p>
            <a:r>
              <a:rPr lang="en-US" dirty="0"/>
              <a:t>Unfortunately, beginning in FY 2014, we began to slip and now we’re only producing graduates at about 85% of the number that would be needed to reach the goal by 2025.</a:t>
            </a:r>
          </a:p>
        </p:txBody>
      </p:sp>
      <p:sp>
        <p:nvSpPr>
          <p:cNvPr id="4" name="Slide Number Placeholder 3"/>
          <p:cNvSpPr>
            <a:spLocks noGrp="1"/>
          </p:cNvSpPr>
          <p:nvPr>
            <p:ph type="sldNum" sz="quarter" idx="10"/>
          </p:nvPr>
        </p:nvSpPr>
        <p:spPr/>
        <p:txBody>
          <a:bodyPr/>
          <a:lstStyle/>
          <a:p>
            <a:fld id="{53BAA8E5-1160-4DED-A046-48FFCFAC5EE7}" type="slidenum">
              <a:rPr lang="en-US" smtClean="0"/>
              <a:t>27</a:t>
            </a:fld>
            <a:endParaRPr lang="en-US"/>
          </a:p>
        </p:txBody>
      </p:sp>
    </p:spTree>
    <p:extLst>
      <p:ext uri="{BB962C8B-B14F-4D97-AF65-F5344CB8AC3E}">
        <p14:creationId xmlns:p14="http://schemas.microsoft.com/office/powerpoint/2010/main" val="2957435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final milestone I want to address is what has happened to the state budget for higher education over the past decade.</a:t>
            </a:r>
          </a:p>
          <a:p>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28</a:t>
            </a:fld>
            <a:endParaRPr lang="en-US"/>
          </a:p>
        </p:txBody>
      </p:sp>
    </p:spTree>
    <p:extLst>
      <p:ext uri="{BB962C8B-B14F-4D97-AF65-F5344CB8AC3E}">
        <p14:creationId xmlns:p14="http://schemas.microsoft.com/office/powerpoint/2010/main" val="3119907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the mandated pension payment has increased dramatically in the past 10 years.</a:t>
            </a:r>
          </a:p>
          <a:p>
            <a:endParaRPr lang="en-US" dirty="0"/>
          </a:p>
          <a:p>
            <a:r>
              <a:rPr lang="en-US" dirty="0"/>
              <a:t>If we just focus on the budget for the operations of the public universities, the mandated pension payment actually exceeds the appropriation for all 12 public university campuses. </a:t>
            </a:r>
          </a:p>
          <a:p>
            <a:r>
              <a:rPr lang="en-US" dirty="0"/>
              <a:t>Incredible...</a:t>
            </a:r>
          </a:p>
          <a:p>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29</a:t>
            </a:fld>
            <a:endParaRPr lang="en-US"/>
          </a:p>
        </p:txBody>
      </p:sp>
    </p:spTree>
    <p:extLst>
      <p:ext uri="{BB962C8B-B14F-4D97-AF65-F5344CB8AC3E}">
        <p14:creationId xmlns:p14="http://schemas.microsoft.com/office/powerpoint/2010/main" val="30241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top of the way that pension payments affect the budget for higher education, we’ve got the issue of the purchasing power of the dollars that do get appropriated. When we adjust for inflation, we see that the appropriations for operations have declined precipitously in real terms.</a:t>
            </a:r>
          </a:p>
        </p:txBody>
      </p:sp>
      <p:sp>
        <p:nvSpPr>
          <p:cNvPr id="4" name="Slide Number Placeholder 3"/>
          <p:cNvSpPr>
            <a:spLocks noGrp="1"/>
          </p:cNvSpPr>
          <p:nvPr>
            <p:ph type="sldNum" sz="quarter" idx="10"/>
          </p:nvPr>
        </p:nvSpPr>
        <p:spPr/>
        <p:txBody>
          <a:bodyPr/>
          <a:lstStyle/>
          <a:p>
            <a:fld id="{53BAA8E5-1160-4DED-A046-48FFCFAC5EE7}" type="slidenum">
              <a:rPr lang="en-US" smtClean="0"/>
              <a:t>30</a:t>
            </a:fld>
            <a:endParaRPr lang="en-US"/>
          </a:p>
        </p:txBody>
      </p:sp>
    </p:spTree>
    <p:extLst>
      <p:ext uri="{BB962C8B-B14F-4D97-AF65-F5344CB8AC3E}">
        <p14:creationId xmlns:p14="http://schemas.microsoft.com/office/powerpoint/2010/main" val="78169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SIU</a:t>
            </a:r>
          </a:p>
          <a:p>
            <a:r>
              <a:rPr lang="en-US" dirty="0"/>
              <a:t>1869</a:t>
            </a:r>
          </a:p>
          <a:p>
            <a:r>
              <a:rPr lang="en-US" dirty="0"/>
              <a:t>Southern Illinois Normal College</a:t>
            </a:r>
          </a:p>
          <a:p>
            <a:r>
              <a:rPr lang="en-US" sz="1200" b="0" i="0" u="none" strike="noStrike" kern="1200" dirty="0">
                <a:solidFill>
                  <a:schemeClr val="tx1"/>
                </a:solidFill>
                <a:effectLst/>
                <a:latin typeface="+mn-lt"/>
                <a:ea typeface="+mn-ea"/>
                <a:cs typeface="+mn-cs"/>
              </a:rPr>
              <a:t>The university continued primarily as a teacher's college until </a:t>
            </a:r>
            <a:r>
              <a:rPr lang="en-US" sz="1200" b="0" i="0" u="none" strike="noStrike" kern="1200" dirty="0" err="1">
                <a:solidFill>
                  <a:schemeClr val="tx1"/>
                </a:solidFill>
                <a:effectLst/>
                <a:latin typeface="+mn-lt"/>
                <a:ea typeface="+mn-ea"/>
                <a:cs typeface="+mn-cs"/>
                <a:hlinkClick r:id="rId3" tooltip="Delyte W. Morris (page does not exist)"/>
              </a:rPr>
              <a:t>Delyte</a:t>
            </a:r>
            <a:r>
              <a:rPr lang="en-US" sz="1200" b="0" i="0" u="none" strike="noStrike" kern="1200" dirty="0">
                <a:solidFill>
                  <a:schemeClr val="tx1"/>
                </a:solidFill>
                <a:effectLst/>
                <a:latin typeface="+mn-lt"/>
                <a:ea typeface="+mn-ea"/>
                <a:cs typeface="+mn-cs"/>
                <a:hlinkClick r:id="rId3" tooltip="Delyte W. Morris (page does not exist)"/>
              </a:rPr>
              <a:t> W. Morris</a:t>
            </a:r>
            <a:r>
              <a:rPr lang="en-US" sz="1200" b="0" i="0" u="none" strike="noStrike" kern="1200" dirty="0">
                <a:solidFill>
                  <a:schemeClr val="tx1"/>
                </a:solidFill>
                <a:effectLst/>
                <a:latin typeface="+mn-lt"/>
                <a:ea typeface="+mn-ea"/>
                <a:cs typeface="+mn-cs"/>
              </a:rPr>
              <a:t> took office as president of the university in 1948. Morris was SIU's longest-serving president (1948–1970).</a:t>
            </a:r>
            <a:r>
              <a:rPr lang="en-US" sz="1200" b="0" i="0" u="none" strike="noStrike" kern="1200" baseline="30000" dirty="0">
                <a:solidFill>
                  <a:schemeClr val="tx1"/>
                </a:solidFill>
                <a:effectLst/>
                <a:latin typeface="+mn-lt"/>
                <a:ea typeface="+mn-ea"/>
                <a:cs typeface="+mn-cs"/>
                <a:hlinkClick r:id="rId4"/>
              </a:rPr>
              <a:t>[11]</a:t>
            </a:r>
            <a:r>
              <a:rPr lang="en-US" sz="1200" b="0" i="0" u="none" strike="noStrike" kern="1200" dirty="0">
                <a:solidFill>
                  <a:schemeClr val="tx1"/>
                </a:solidFill>
                <a:effectLst/>
                <a:latin typeface="+mn-lt"/>
                <a:ea typeface="+mn-ea"/>
                <a:cs typeface="+mn-cs"/>
              </a:rPr>
              <a:t> During his presidency, Morris transformed SIU, adding Colleges of Law, Medicine and Dentistry. Southern Illinois University grew rapidly in size from 3,500 to over 24,800 students between 1950 and 1991</a:t>
            </a:r>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3</a:t>
            </a:fld>
            <a:endParaRPr lang="en-US"/>
          </a:p>
        </p:txBody>
      </p:sp>
    </p:spTree>
    <p:extLst>
      <p:ext uri="{BB962C8B-B14F-4D97-AF65-F5344CB8AC3E}">
        <p14:creationId xmlns:p14="http://schemas.microsoft.com/office/powerpoint/2010/main" val="85047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where do we stand now?</a:t>
            </a:r>
          </a:p>
          <a:p>
            <a:r>
              <a:rPr lang="en-US" dirty="0"/>
              <a:t>The IBHE was born out of one demographic challenge and now we face a new demographic challenge</a:t>
            </a:r>
          </a:p>
          <a:p>
            <a:endParaRPr lang="en-US" dirty="0"/>
          </a:p>
          <a:p>
            <a:r>
              <a:rPr lang="en-US" dirty="0"/>
              <a:t>Even though Illinois produces a large number of high school graduates compared to many other states, the total number of HS graduates is on a steady decline.</a:t>
            </a:r>
          </a:p>
          <a:p>
            <a:endParaRPr lang="en-US" dirty="0"/>
          </a:p>
          <a:p>
            <a:r>
              <a:rPr lang="en-US" dirty="0"/>
              <a:t>Plus: Outmigration</a:t>
            </a:r>
          </a:p>
          <a:p>
            <a:endParaRPr lang="en-US" dirty="0"/>
          </a:p>
          <a:p>
            <a:r>
              <a:rPr lang="en-US" dirty="0"/>
              <a:t>Whether it’s the decline in the number of HS graduates or competition from other states, what we’ve seen in the past decade is a decline in the number of students attending our public universities. Over the past decade </a:t>
            </a:r>
            <a:r>
              <a:rPr lang="en-US" dirty="0" err="1"/>
              <a:t>enrollement</a:t>
            </a:r>
            <a:r>
              <a:rPr lang="en-US" dirty="0"/>
              <a:t> at Illinois public universities has declined from 202,147 in 2008 to 1883,833 in 2017 – the most recent data found on the IBHE website. That’s a 9% decline. </a:t>
            </a:r>
          </a:p>
          <a:p>
            <a:endParaRPr lang="en-US" dirty="0"/>
          </a:p>
          <a:p>
            <a:r>
              <a:rPr lang="en-US" dirty="0"/>
              <a:t>If I were a legislator I might wonder if the decline in funding is as awful as we, in higher </a:t>
            </a:r>
            <a:r>
              <a:rPr lang="en-US" dirty="0" err="1"/>
              <a:t>ed</a:t>
            </a:r>
            <a:r>
              <a:rPr lang="en-US" dirty="0"/>
              <a:t>, think it is given the fact that we’re serving nearly 10% fewer students in public universities than we were serving 10 years ago. </a:t>
            </a:r>
          </a:p>
          <a:p>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31</a:t>
            </a:fld>
            <a:endParaRPr lang="en-US"/>
          </a:p>
        </p:txBody>
      </p:sp>
    </p:spTree>
    <p:extLst>
      <p:ext uri="{BB962C8B-B14F-4D97-AF65-F5344CB8AC3E}">
        <p14:creationId xmlns:p14="http://schemas.microsoft.com/office/powerpoint/2010/main" val="1495074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LIGHT OF THE LESSONS LEARNED FROM THE PAST.....</a:t>
            </a:r>
          </a:p>
          <a:p>
            <a:endParaRPr lang="en-US" dirty="0"/>
          </a:p>
          <a:p>
            <a:r>
              <a:rPr lang="en-US" dirty="0"/>
              <a:t>What do we need to be focusing on at this time?</a:t>
            </a:r>
          </a:p>
        </p:txBody>
      </p:sp>
      <p:sp>
        <p:nvSpPr>
          <p:cNvPr id="4" name="Slide Number Placeholder 3"/>
          <p:cNvSpPr>
            <a:spLocks noGrp="1"/>
          </p:cNvSpPr>
          <p:nvPr>
            <p:ph type="sldNum" sz="quarter" idx="10"/>
          </p:nvPr>
        </p:nvSpPr>
        <p:spPr/>
        <p:txBody>
          <a:bodyPr/>
          <a:lstStyle/>
          <a:p>
            <a:fld id="{53BAA8E5-1160-4DED-A046-48FFCFAC5EE7}" type="slidenum">
              <a:rPr lang="en-US" smtClean="0"/>
              <a:t>32</a:t>
            </a:fld>
            <a:endParaRPr lang="en-US"/>
          </a:p>
        </p:txBody>
      </p:sp>
    </p:spTree>
    <p:extLst>
      <p:ext uri="{BB962C8B-B14F-4D97-AF65-F5344CB8AC3E}">
        <p14:creationId xmlns:p14="http://schemas.microsoft.com/office/powerpoint/2010/main" val="42447703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As we’ve seen, in the past the IBHE led efforts to set statewide goals and strategies. The question now is: What is the best way to do that, that is, to set statewide goals and strategies and to coordinate higher education in the state in the environment we live in now?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implicit in that, How can we get the public universities, the privates, and the community colleges to work collectively to develop and work toward those goals?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A major lesson from the past relates the impact of positive relationships with legislators and with the governor. </a:t>
            </a:r>
          </a:p>
        </p:txBody>
      </p:sp>
      <p:sp>
        <p:nvSpPr>
          <p:cNvPr id="4" name="Slide Number Placeholder 3"/>
          <p:cNvSpPr>
            <a:spLocks noGrp="1"/>
          </p:cNvSpPr>
          <p:nvPr>
            <p:ph type="sldNum" sz="quarter" idx="10"/>
          </p:nvPr>
        </p:nvSpPr>
        <p:spPr/>
        <p:txBody>
          <a:bodyPr/>
          <a:lstStyle/>
          <a:p>
            <a:fld id="{53BAA8E5-1160-4DED-A046-48FFCFAC5EE7}" type="slidenum">
              <a:rPr lang="en-US" smtClean="0"/>
              <a:t>33</a:t>
            </a:fld>
            <a:endParaRPr lang="en-US"/>
          </a:p>
        </p:txBody>
      </p:sp>
    </p:spTree>
    <p:extLst>
      <p:ext uri="{BB962C8B-B14F-4D97-AF65-F5344CB8AC3E}">
        <p14:creationId xmlns:p14="http://schemas.microsoft.com/office/powerpoint/2010/main" val="438073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Illinois State 1857 – Illinois State Normal University – Oldest public university in Illinois</a:t>
            </a:r>
          </a:p>
          <a:p>
            <a:r>
              <a:rPr lang="en-US" dirty="0"/>
              <a:t>Eastern 1895 – Eastern Illinois State Normal School</a:t>
            </a:r>
          </a:p>
          <a:p>
            <a:r>
              <a:rPr lang="en-US" dirty="0"/>
              <a:t>Western 1899 – Western Illinois State Normal School</a:t>
            </a:r>
          </a:p>
          <a:p>
            <a:r>
              <a:rPr lang="en-US" dirty="0"/>
              <a:t>Chicago Teachers Colleges</a:t>
            </a:r>
          </a:p>
          <a:p>
            <a:endParaRPr lang="en-US" dirty="0"/>
          </a:p>
          <a:p>
            <a:r>
              <a:rPr lang="en-US" dirty="0"/>
              <a:t>In terms of governance, it’s interesting that there was a Teachers College Board – a governing </a:t>
            </a:r>
            <a:r>
              <a:rPr lang="en-US"/>
              <a:t>board – from 1937 to 1965</a:t>
            </a:r>
            <a:endParaRPr lang="en-US" dirty="0"/>
          </a:p>
          <a:p>
            <a:endParaRPr lang="en-US" dirty="0"/>
          </a:p>
          <a:p>
            <a:r>
              <a:rPr lang="en-US" dirty="0"/>
              <a:t>And Junior Colleges</a:t>
            </a:r>
          </a:p>
        </p:txBody>
      </p:sp>
      <p:sp>
        <p:nvSpPr>
          <p:cNvPr id="4" name="Slide Number Placeholder 3"/>
          <p:cNvSpPr>
            <a:spLocks noGrp="1"/>
          </p:cNvSpPr>
          <p:nvPr>
            <p:ph type="sldNum" sz="quarter" idx="10"/>
          </p:nvPr>
        </p:nvSpPr>
        <p:spPr/>
        <p:txBody>
          <a:bodyPr/>
          <a:lstStyle/>
          <a:p>
            <a:fld id="{53BAA8E5-1160-4DED-A046-48FFCFAC5EE7}" type="slidenum">
              <a:rPr lang="en-US" smtClean="0"/>
              <a:t>4</a:t>
            </a:fld>
            <a:endParaRPr lang="en-US"/>
          </a:p>
        </p:txBody>
      </p:sp>
    </p:spTree>
    <p:extLst>
      <p:ext uri="{BB962C8B-B14F-4D97-AF65-F5344CB8AC3E}">
        <p14:creationId xmlns:p14="http://schemas.microsoft.com/office/powerpoint/2010/main" val="293536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Major private universities in Chicago</a:t>
            </a:r>
          </a:p>
        </p:txBody>
      </p:sp>
      <p:sp>
        <p:nvSpPr>
          <p:cNvPr id="4" name="Slide Number Placeholder 3"/>
          <p:cNvSpPr>
            <a:spLocks noGrp="1"/>
          </p:cNvSpPr>
          <p:nvPr>
            <p:ph type="sldNum" sz="quarter" idx="10"/>
          </p:nvPr>
        </p:nvSpPr>
        <p:spPr/>
        <p:txBody>
          <a:bodyPr/>
          <a:lstStyle/>
          <a:p>
            <a:fld id="{53BAA8E5-1160-4DED-A046-48FFCFAC5EE7}" type="slidenum">
              <a:rPr lang="en-US" smtClean="0"/>
              <a:t>5</a:t>
            </a:fld>
            <a:endParaRPr lang="en-US"/>
          </a:p>
        </p:txBody>
      </p:sp>
    </p:spTree>
    <p:extLst>
      <p:ext uri="{BB962C8B-B14F-4D97-AF65-F5344CB8AC3E}">
        <p14:creationId xmlns:p14="http://schemas.microsoft.com/office/powerpoint/2010/main" val="1742946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Illinois has  long tradition of private colleges. Here is a sampling, along with the dates of their founding. </a:t>
            </a:r>
          </a:p>
          <a:p>
            <a:endParaRPr lang="en-US" dirty="0"/>
          </a:p>
          <a:p>
            <a:r>
              <a:rPr lang="en-US" dirty="0"/>
              <a:t>Illinois College – 1829 founded by the Illinois Band, students from Yale who traveled west to found new colleges. Presbyterian and Congregationalist roots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Knox – 1837 Knox Manual Labor College – anti-slavery reformers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MacMurray – 1846 Methodist, Women’s College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Eureka – 1848 Abolitionists </a:t>
            </a:r>
          </a:p>
          <a:p>
            <a:r>
              <a:rPr lang="en-US" dirty="0"/>
              <a:t>Illinois Wesleyan – 1850 Methodists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Quincy – 1860 Roman Catholic</a:t>
            </a:r>
          </a:p>
          <a:p>
            <a:r>
              <a:rPr lang="en-US" dirty="0"/>
              <a:t>DePaul – 1898 – Roman Catholic</a:t>
            </a:r>
          </a:p>
          <a:p>
            <a:endParaRPr lang="en-US" dirty="0"/>
          </a:p>
          <a:p>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6</a:t>
            </a:fld>
            <a:endParaRPr lang="en-US"/>
          </a:p>
        </p:txBody>
      </p:sp>
    </p:spTree>
    <p:extLst>
      <p:ext uri="{BB962C8B-B14F-4D97-AF65-F5344CB8AC3E}">
        <p14:creationId xmlns:p14="http://schemas.microsoft.com/office/powerpoint/2010/main" val="1389183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Aren’t they cute?? Who can resist babies</a:t>
            </a:r>
          </a:p>
          <a:p>
            <a:endParaRPr lang="en-US" dirty="0"/>
          </a:p>
          <a:p>
            <a:r>
              <a:rPr lang="en-US" dirty="0"/>
              <a:t>We’re now in the period after WWII and the Baby Boom, which lasted from (1947-1964)</a:t>
            </a:r>
          </a:p>
          <a:p>
            <a:endParaRPr lang="en-US" dirty="0"/>
          </a:p>
          <a:p>
            <a:r>
              <a:rPr lang="en-US" sz="1200" b="0" i="0" u="none" strike="noStrike" kern="1200" dirty="0">
                <a:solidFill>
                  <a:schemeClr val="tx1"/>
                </a:solidFill>
                <a:effectLst/>
                <a:latin typeface="+mn-lt"/>
                <a:ea typeface="+mn-ea"/>
                <a:cs typeface="+mn-cs"/>
              </a:rPr>
              <a:t>The U.S. birthrate exploded after World War II. From 1944 to 1961, more than 65 million children were born in the United States.</a:t>
            </a:r>
            <a:r>
              <a:rPr lang="en-US" sz="1200" b="0" i="0" u="none" strike="noStrike" kern="1200" baseline="30000" dirty="0">
                <a:solidFill>
                  <a:schemeClr val="tx1"/>
                </a:solidFill>
                <a:effectLst/>
                <a:latin typeface="+mn-lt"/>
                <a:ea typeface="+mn-ea"/>
                <a:cs typeface="+mn-cs"/>
                <a:hlinkClick r:id="rId3"/>
              </a:rPr>
              <a:t>[3]</a:t>
            </a:r>
            <a:r>
              <a:rPr lang="en-US" sz="1200" b="0" i="0" u="none" strike="noStrike" kern="1200" dirty="0">
                <a:solidFill>
                  <a:schemeClr val="tx1"/>
                </a:solidFill>
                <a:effectLst/>
                <a:latin typeface="+mn-lt"/>
                <a:ea typeface="+mn-ea"/>
                <a:cs typeface="+mn-cs"/>
              </a:rPr>
              <a:t> At the height of this baby boom, on average a child was born every seven seconds.. Factors that contributed to the baby boom consisted of young couples who started families after putting off marriage during the War, government encouragement of growth of families through the aid of GI benefits, and popular culture that celebrated pregnancy, parenthood, and large families.</a:t>
            </a:r>
            <a:endParaRPr lang="en-US" dirty="0"/>
          </a:p>
          <a:p>
            <a:endParaRPr lang="en-US" dirty="0"/>
          </a:p>
          <a:p>
            <a:r>
              <a:rPr lang="en-US" dirty="0"/>
              <a:t>IBHE BORN OUT OF A DEMOGRAPHIC CHALLENGE</a:t>
            </a:r>
          </a:p>
          <a:p>
            <a:endParaRPr lang="en-US" dirty="0"/>
          </a:p>
        </p:txBody>
      </p:sp>
      <p:sp>
        <p:nvSpPr>
          <p:cNvPr id="4" name="Slide Number Placeholder 3"/>
          <p:cNvSpPr>
            <a:spLocks noGrp="1"/>
          </p:cNvSpPr>
          <p:nvPr>
            <p:ph type="sldNum" sz="quarter" idx="10"/>
          </p:nvPr>
        </p:nvSpPr>
        <p:spPr/>
        <p:txBody>
          <a:bodyPr/>
          <a:lstStyle/>
          <a:p>
            <a:fld id="{53BAA8E5-1160-4DED-A046-48FFCFAC5EE7}" type="slidenum">
              <a:rPr lang="en-US" smtClean="0"/>
              <a:t>7</a:t>
            </a:fld>
            <a:endParaRPr lang="en-US"/>
          </a:p>
        </p:txBody>
      </p:sp>
    </p:spTree>
    <p:extLst>
      <p:ext uri="{BB962C8B-B14F-4D97-AF65-F5344CB8AC3E}">
        <p14:creationId xmlns:p14="http://schemas.microsoft.com/office/powerpoint/2010/main" val="731490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1954 the legislature passed and Governor Stratton signed into law a bill creating a task force to study and make recommendations  on where higher education in Illinois should be headed. </a:t>
            </a:r>
          </a:p>
          <a:p>
            <a:r>
              <a:rPr lang="en-US" dirty="0"/>
              <a:t>The task force consisted of 16 members appointed by Governor Stratton.</a:t>
            </a:r>
          </a:p>
          <a:p>
            <a:r>
              <a:rPr lang="en-US" dirty="0"/>
              <a:t>Included Legislators and College and University Presidents</a:t>
            </a:r>
          </a:p>
          <a:p>
            <a:r>
              <a:rPr lang="en-US" dirty="0"/>
              <a:t>Lenox </a:t>
            </a:r>
            <a:r>
              <a:rPr lang="en-US" dirty="0" err="1"/>
              <a:t>Lohr</a:t>
            </a:r>
            <a:r>
              <a:rPr lang="en-US" dirty="0"/>
              <a:t> – President of Museum of Science and Industry</a:t>
            </a:r>
          </a:p>
          <a:p>
            <a:r>
              <a:rPr lang="en-US" dirty="0"/>
              <a:t>Richard Browne – Executive Officer of Teachers College Board</a:t>
            </a:r>
          </a:p>
          <a:p>
            <a:r>
              <a:rPr lang="en-US" dirty="0"/>
              <a:t>Statement of philosophy drafted by </a:t>
            </a:r>
            <a:r>
              <a:rPr lang="en-US" dirty="0" err="1"/>
              <a:t>Delyte</a:t>
            </a:r>
            <a:r>
              <a:rPr lang="en-US" dirty="0"/>
              <a:t> Morris and Richard Browne and adopted by the commission</a:t>
            </a:r>
          </a:p>
          <a:p>
            <a:r>
              <a:rPr lang="en-US" dirty="0"/>
              <a:t>The general increase in population and the new social and economic demands for educational service in the immediate future will place an unprecedented load upon all institutions of higher education. The state of Illinois is confronted with the necessity for planning immediately the proper development of proper resources for higher education.</a:t>
            </a:r>
          </a:p>
          <a:p>
            <a:r>
              <a:rPr lang="en-US" dirty="0"/>
              <a:t>Through education, man maintains a stature above that of other creatures. The degree of man’s educational enlightenment determines the degree to which that stature is higher; ultimately, it determines the permanence of his society as well.” (p. 6)</a:t>
            </a:r>
          </a:p>
          <a:p>
            <a:endParaRPr lang="en-US" dirty="0"/>
          </a:p>
          <a:p>
            <a:r>
              <a:rPr lang="en-US" dirty="0"/>
              <a:t>________________</a:t>
            </a:r>
          </a:p>
          <a:p>
            <a:endParaRPr lang="en-US" dirty="0"/>
          </a:p>
          <a:p>
            <a:r>
              <a:rPr lang="en-US" dirty="0"/>
              <a:t>Projected a doubling of the college-age population between 1950 and 1977. </a:t>
            </a:r>
          </a:p>
          <a:p>
            <a:endParaRPr lang="en-US" dirty="0"/>
          </a:p>
          <a:p>
            <a:r>
              <a:rPr lang="en-US" dirty="0"/>
              <a:t>Urgent need for educated citizens.</a:t>
            </a:r>
          </a:p>
          <a:p>
            <a:pPr marL="171450" indent="-171450">
              <a:buFont typeface="Arial" panose="020B0604020202020204" pitchFamily="34" charset="0"/>
              <a:buChar char="•"/>
            </a:pPr>
            <a:r>
              <a:rPr lang="en-US" dirty="0"/>
              <a:t>Scientists and Engineers</a:t>
            </a:r>
          </a:p>
          <a:p>
            <a:pPr marL="171450" indent="-171450">
              <a:buFont typeface="Arial" panose="020B0604020202020204" pitchFamily="34" charset="0"/>
              <a:buChar char="•"/>
            </a:pPr>
            <a:r>
              <a:rPr lang="en-US" dirty="0"/>
              <a:t>Teachers</a:t>
            </a:r>
          </a:p>
          <a:p>
            <a:pPr marL="171450" indent="-171450">
              <a:buFont typeface="Arial" panose="020B0604020202020204" pitchFamily="34" charset="0"/>
              <a:buChar char="•"/>
            </a:pPr>
            <a:r>
              <a:rPr lang="en-US" dirty="0"/>
              <a:t>Trained personnel in the social sciences and the humanities</a:t>
            </a:r>
          </a:p>
          <a:p>
            <a:endParaRPr lang="en-US" dirty="0"/>
          </a:p>
          <a:p>
            <a:r>
              <a:rPr lang="en-US" dirty="0"/>
              <a:t>[Possibly read the 10 Beliefs (p.7) COPY FROM PHOTO]</a:t>
            </a:r>
          </a:p>
          <a:p>
            <a:endParaRPr lang="en-US" dirty="0"/>
          </a:p>
          <a:p>
            <a:r>
              <a:rPr lang="en-US" dirty="0"/>
              <a:t>Also, (p.7) ”Although the Commission was created by the state of Illinois, the charge given it by no means limited the scope of its attention to institutions supported by the state. On the contrary, the Act implies that both the public and private institutions in the state must be viewed as a single program of higher education. Regardless of the differences in support and control , together they provide the resources by which Illinois makes post-secondary education available to her youth.” </a:t>
            </a:r>
          </a:p>
        </p:txBody>
      </p:sp>
      <p:sp>
        <p:nvSpPr>
          <p:cNvPr id="4" name="Slide Number Placeholder 3"/>
          <p:cNvSpPr>
            <a:spLocks noGrp="1"/>
          </p:cNvSpPr>
          <p:nvPr>
            <p:ph type="sldNum" sz="quarter" idx="10"/>
          </p:nvPr>
        </p:nvSpPr>
        <p:spPr/>
        <p:txBody>
          <a:bodyPr/>
          <a:lstStyle/>
          <a:p>
            <a:fld id="{53BAA8E5-1160-4DED-A046-48FFCFAC5EE7}" type="slidenum">
              <a:rPr lang="en-US" smtClean="0"/>
              <a:t>8</a:t>
            </a:fld>
            <a:endParaRPr lang="en-US"/>
          </a:p>
        </p:txBody>
      </p:sp>
    </p:spTree>
    <p:extLst>
      <p:ext uri="{BB962C8B-B14F-4D97-AF65-F5344CB8AC3E}">
        <p14:creationId xmlns:p14="http://schemas.microsoft.com/office/powerpoint/2010/main" val="568163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Regarding junior colleges: The report provided a strong endorsement for the expansion of PUBLIC junior colleges along with a small but very significant shift in terminology in a section of the report called “The COMMUNITY junior college.”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report’s recommendations were very influential in shaping the legislation that created the IBHE and set the stage for the establishment of the IBHE and the remarkable expansion of higher education that took place in the 1960s</a:t>
            </a:r>
          </a:p>
        </p:txBody>
      </p:sp>
      <p:sp>
        <p:nvSpPr>
          <p:cNvPr id="4" name="Slide Number Placeholder 3"/>
          <p:cNvSpPr>
            <a:spLocks noGrp="1"/>
          </p:cNvSpPr>
          <p:nvPr>
            <p:ph type="sldNum" sz="quarter" idx="10"/>
          </p:nvPr>
        </p:nvSpPr>
        <p:spPr/>
        <p:txBody>
          <a:bodyPr/>
          <a:lstStyle/>
          <a:p>
            <a:fld id="{53BAA8E5-1160-4DED-A046-48FFCFAC5EE7}" type="slidenum">
              <a:rPr lang="en-US" smtClean="0"/>
              <a:t>10</a:t>
            </a:fld>
            <a:endParaRPr lang="en-US"/>
          </a:p>
        </p:txBody>
      </p:sp>
    </p:spTree>
    <p:extLst>
      <p:ext uri="{BB962C8B-B14F-4D97-AF65-F5344CB8AC3E}">
        <p14:creationId xmlns:p14="http://schemas.microsoft.com/office/powerpoint/2010/main" val="147382269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3"/>
          <p:cNvSpPr>
            <a:spLocks noChangeArrowheads="1"/>
          </p:cNvSpPr>
          <p:nvPr userDrawn="1"/>
        </p:nvSpPr>
        <p:spPr bwMode="auto">
          <a:xfrm>
            <a:off x="-55755" y="273050"/>
            <a:ext cx="12344400" cy="92075"/>
          </a:xfrm>
          <a:prstGeom prst="rect">
            <a:avLst/>
          </a:prstGeom>
          <a:solidFill>
            <a:srgbClr val="FF7000"/>
          </a:solidFill>
          <a:ln>
            <a:noFill/>
          </a:ln>
          <a:effectLst>
            <a:outerShdw blurRad="25400" dist="12700" dir="5400000" algn="t" rotWithShape="0">
              <a:srgbClr val="000000">
                <a:alpha val="79999"/>
              </a:srgbClr>
            </a:outerShdw>
          </a:effectLst>
          <a:extLst>
            <a:ext uri="{91240B29-F687-4F45-9708-019B960494DF}">
              <a14:hiddenLine xmlns:a14="http://schemas.microsoft.com/office/drawing/2010/main" w="25400" algn="in">
                <a:solidFill>
                  <a:srgbClr val="AFAFAF"/>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a:p>
        </p:txBody>
      </p:sp>
      <p:sp>
        <p:nvSpPr>
          <p:cNvPr id="8" name="Rectangle 4"/>
          <p:cNvSpPr>
            <a:spLocks noChangeArrowheads="1"/>
          </p:cNvSpPr>
          <p:nvPr userDrawn="1"/>
        </p:nvSpPr>
        <p:spPr bwMode="auto">
          <a:xfrm>
            <a:off x="-55755" y="233362"/>
            <a:ext cx="12344400" cy="46038"/>
          </a:xfrm>
          <a:prstGeom prst="rect">
            <a:avLst/>
          </a:prstGeom>
          <a:solidFill>
            <a:srgbClr val="F3E431"/>
          </a:solidFill>
          <a:ln>
            <a:noFill/>
          </a:ln>
          <a:effectLst>
            <a:outerShdw blurRad="25400" dist="12700" dir="5400000" algn="t" rotWithShape="0">
              <a:srgbClr val="000000">
                <a:alpha val="79999"/>
              </a:srgbClr>
            </a:outerShdw>
          </a:effectLst>
          <a:extLst>
            <a:ext uri="{91240B29-F687-4F45-9708-019B960494DF}">
              <a14:hiddenLine xmlns:a14="http://schemas.microsoft.com/office/drawing/2010/main" w="25400" algn="in">
                <a:solidFill>
                  <a:srgbClr val="AFAFAF"/>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a:p>
        </p:txBody>
      </p:sp>
      <p:sp>
        <p:nvSpPr>
          <p:cNvPr id="9" name="Rectangle 5"/>
          <p:cNvSpPr>
            <a:spLocks noChangeArrowheads="1"/>
          </p:cNvSpPr>
          <p:nvPr userDrawn="1"/>
        </p:nvSpPr>
        <p:spPr bwMode="auto">
          <a:xfrm>
            <a:off x="-55755" y="4762"/>
            <a:ext cx="12344400" cy="228600"/>
          </a:xfrm>
          <a:prstGeom prst="rect">
            <a:avLst/>
          </a:prstGeom>
          <a:solidFill>
            <a:srgbClr val="003F52"/>
          </a:solidFill>
          <a:ln>
            <a:noFill/>
          </a:ln>
          <a:effectLst>
            <a:outerShdw blurRad="25400" dist="12700" dir="5400000" algn="t" rotWithShape="0">
              <a:srgbClr val="000000">
                <a:alpha val="79999"/>
              </a:srgbClr>
            </a:outerShdw>
          </a:effectLst>
          <a:extLst>
            <a:ext uri="{91240B29-F687-4F45-9708-019B960494DF}">
              <a14:hiddenLine xmlns:a14="http://schemas.microsoft.com/office/drawing/2010/main" w="25400" algn="in">
                <a:solidFill>
                  <a:srgbClr val="AFAFAF"/>
                </a:solidFill>
                <a:miter lim="800000"/>
                <a:headEnd/>
                <a:tailEnd/>
              </a14:hiddenLine>
            </a:ext>
          </a:extLst>
        </p:spPr>
        <p:txBody>
          <a:bodyPr vert="horz" wrap="square" lIns="36576" tIns="36576" rIns="36576" bIns="36576" numCol="1" anchor="t" anchorCtr="0" compatLnSpc="1">
            <a:prstTxWarp prst="textNoShape">
              <a:avLst/>
            </a:prstTxWarp>
          </a:bodyPr>
          <a:lstStyle/>
          <a:p>
            <a:endParaRPr lang="en-US"/>
          </a:p>
        </p:txBody>
      </p:sp>
      <p:pic>
        <p:nvPicPr>
          <p:cNvPr id="10" name="Picture 9"/>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56425" y="5965843"/>
            <a:ext cx="1278255" cy="685800"/>
          </a:xfrm>
          <a:prstGeom prst="rect">
            <a:avLst/>
          </a:prstGeom>
        </p:spPr>
      </p:pic>
      <p:sp>
        <p:nvSpPr>
          <p:cNvPr id="11" name="Rectangle 3"/>
          <p:cNvSpPr>
            <a:spLocks noChangeArrowheads="1"/>
          </p:cNvSpPr>
          <p:nvPr userDrawn="1"/>
        </p:nvSpPr>
        <p:spPr bwMode="auto">
          <a:xfrm>
            <a:off x="-55755" y="6765925"/>
            <a:ext cx="12344400" cy="92075"/>
          </a:xfrm>
          <a:prstGeom prst="rect">
            <a:avLst/>
          </a:prstGeom>
          <a:solidFill>
            <a:srgbClr val="0F9545"/>
          </a:solidFill>
          <a:ln>
            <a:noFill/>
          </a:ln>
          <a:effectLst>
            <a:outerShdw blurRad="25400" dist="12700" dir="5400000" algn="t" rotWithShape="0">
              <a:srgbClr val="000000">
                <a:alpha val="79999"/>
              </a:srgbClr>
            </a:outerShdw>
          </a:effec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84766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DA44B-091C-46C5-9BE4-9801C5D9BCA4}"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2903431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2DA44B-091C-46C5-9BE4-9801C5D9BCA4}"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757119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2DA44B-091C-46C5-9BE4-9801C5D9BCA4}"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191202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2DA44B-091C-46C5-9BE4-9801C5D9BCA4}" type="datetimeFigureOut">
              <a:rPr lang="en-US" smtClean="0"/>
              <a:t>11/12/19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493576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2DA44B-091C-46C5-9BE4-9801C5D9BCA4}"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4245616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2DA44B-091C-46C5-9BE4-9801C5D9BCA4}" type="datetimeFigureOut">
              <a:rPr lang="en-US" smtClean="0"/>
              <a:t>11/12/19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383822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2DA44B-091C-46C5-9BE4-9801C5D9BCA4}" type="datetimeFigureOut">
              <a:rPr lang="en-US" smtClean="0"/>
              <a:t>11/12/19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3107793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2DA44B-091C-46C5-9BE4-9801C5D9BCA4}" type="datetimeFigureOut">
              <a:rPr lang="en-US" smtClean="0"/>
              <a:t>11/12/19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61937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DA44B-091C-46C5-9BE4-9801C5D9BCA4}"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1706011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2DA44B-091C-46C5-9BE4-9801C5D9BCA4}" type="datetimeFigureOut">
              <a:rPr lang="en-US" smtClean="0"/>
              <a:t>11/12/19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5931B8-0BF7-4196-A3FE-B8ED78BACDAC}" type="slidenum">
              <a:rPr lang="en-US" smtClean="0"/>
              <a:t>‹#›</a:t>
            </a:fld>
            <a:endParaRPr lang="en-US"/>
          </a:p>
        </p:txBody>
      </p:sp>
    </p:spTree>
    <p:extLst>
      <p:ext uri="{BB962C8B-B14F-4D97-AF65-F5344CB8AC3E}">
        <p14:creationId xmlns:p14="http://schemas.microsoft.com/office/powerpoint/2010/main" val="70343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2DA44B-091C-46C5-9BE4-9801C5D9BCA4}" type="datetimeFigureOut">
              <a:rPr lang="en-US" smtClean="0"/>
              <a:t>11/12/19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931B8-0BF7-4196-A3FE-B8ED78BACDAC}" type="slidenum">
              <a:rPr lang="en-US" smtClean="0"/>
              <a:t>‹#›</a:t>
            </a:fld>
            <a:endParaRPr lang="en-US"/>
          </a:p>
        </p:txBody>
      </p:sp>
    </p:spTree>
    <p:extLst>
      <p:ext uri="{BB962C8B-B14F-4D97-AF65-F5344CB8AC3E}">
        <p14:creationId xmlns:p14="http://schemas.microsoft.com/office/powerpoint/2010/main" val="2996939342"/>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8.tiff"/></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tiff"/><Relationship Id="rId4" Type="http://schemas.openxmlformats.org/officeDocument/2006/relationships/image" Target="../media/image8.tiff"/></Relationships>
</file>

<file path=ppt/slides/_rels/slide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tiff"/></Relationships>
</file>

<file path=ppt/slides/_rels/slide6.xml.rels><?xml version="1.0" encoding="UTF-8" standalone="yes"?>
<Relationships xmlns="http://schemas.openxmlformats.org/package/2006/relationships"><Relationship Id="rId8" Type="http://schemas.openxmlformats.org/officeDocument/2006/relationships/image" Target="../media/image17.tiff"/><Relationship Id="rId3" Type="http://schemas.openxmlformats.org/officeDocument/2006/relationships/image" Target="../media/image12.tiff"/><Relationship Id="rId7" Type="http://schemas.openxmlformats.org/officeDocument/2006/relationships/image" Target="../media/image16.tif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4.tiff"/><Relationship Id="rId4" Type="http://schemas.openxmlformats.org/officeDocument/2006/relationships/image" Target="../media/image13.tiff"/><Relationship Id="rId9" Type="http://schemas.openxmlformats.org/officeDocument/2006/relationships/image" Target="../media/image18.tif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004D5C"/>
              </a:gs>
              <a:gs pos="50000">
                <a:srgbClr val="006F7E"/>
              </a:gs>
              <a:gs pos="100000">
                <a:srgbClr val="004D5C"/>
              </a:gs>
            </a:gsLst>
            <a:lin ang="2520000" scaled="0"/>
          </a:gradFill>
          <a:ln w="431800">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ubtitle 3"/>
          <p:cNvSpPr>
            <a:spLocks noGrp="1"/>
          </p:cNvSpPr>
          <p:nvPr>
            <p:ph type="subTitle" idx="1"/>
          </p:nvPr>
        </p:nvSpPr>
        <p:spPr>
          <a:xfrm>
            <a:off x="0" y="4519246"/>
            <a:ext cx="12192000" cy="1767254"/>
          </a:xfrm>
        </p:spPr>
        <p:txBody>
          <a:bodyPr>
            <a:noAutofit/>
          </a:bodyPr>
          <a:lstStyle/>
          <a:p>
            <a:pPr>
              <a:spcBef>
                <a:spcPts val="0"/>
              </a:spcBef>
            </a:pPr>
            <a:r>
              <a:rPr lang="en-US" sz="2800" b="1" dirty="0">
                <a:solidFill>
                  <a:schemeClr val="bg1"/>
                </a:solidFill>
                <a:latin typeface="Tw Cen MT" panose="020B0602020104020603" pitchFamily="34" charset="0"/>
              </a:rPr>
              <a:t>The Illinois Board of Higher Education: </a:t>
            </a:r>
          </a:p>
          <a:p>
            <a:pPr>
              <a:spcBef>
                <a:spcPts val="0"/>
              </a:spcBef>
            </a:pPr>
            <a:r>
              <a:rPr lang="en-US" sz="2800" b="1" dirty="0">
                <a:solidFill>
                  <a:schemeClr val="bg1"/>
                </a:solidFill>
                <a:latin typeface="Tw Cen MT" panose="020B0602020104020603" pitchFamily="34" charset="0"/>
              </a:rPr>
              <a:t>A Brief History</a:t>
            </a:r>
          </a:p>
          <a:p>
            <a:pPr>
              <a:spcBef>
                <a:spcPts val="0"/>
              </a:spcBef>
            </a:pPr>
            <a:endParaRPr lang="en-US" sz="2800" b="1" dirty="0">
              <a:solidFill>
                <a:schemeClr val="bg1"/>
              </a:solidFill>
              <a:latin typeface="Tw Cen MT" panose="020B0602020104020603" pitchFamily="34" charset="0"/>
            </a:endParaRPr>
          </a:p>
          <a:p>
            <a:pPr>
              <a:spcBef>
                <a:spcPts val="0"/>
              </a:spcBef>
            </a:pPr>
            <a:r>
              <a:rPr lang="en-US" dirty="0">
                <a:solidFill>
                  <a:schemeClr val="bg1"/>
                </a:solidFill>
                <a:latin typeface="Tw Cen MT" panose="020B0602020104020603" pitchFamily="34" charset="0"/>
              </a:rPr>
              <a:t>Harry Berman, Ph.D. </a:t>
            </a:r>
            <a:r>
              <a:rPr lang="en-US" dirty="0">
                <a:solidFill>
                  <a:schemeClr val="bg1"/>
                </a:solidFill>
                <a:latin typeface="Tw Cen MT" panose="020B0602020104020603" pitchFamily="34" charset="0"/>
                <a:sym typeface="Wingdings" panose="05000000000000000000" pitchFamily="2" charset="2"/>
              </a:rPr>
              <a:t>•</a:t>
            </a:r>
            <a:r>
              <a:rPr lang="en-US" dirty="0">
                <a:solidFill>
                  <a:schemeClr val="bg1"/>
                </a:solidFill>
                <a:latin typeface="Tw Cen MT" panose="020B0602020104020603" pitchFamily="34" charset="0"/>
              </a:rPr>
              <a:t> October 25, 2019</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1273" y="1389289"/>
            <a:ext cx="3657600" cy="2661900"/>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215098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Major Recommendations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of 1957 Commission on Higher Education Report</a:t>
            </a:r>
          </a:p>
        </p:txBody>
      </p:sp>
      <p:sp>
        <p:nvSpPr>
          <p:cNvPr id="8" name="TextBox 7">
            <a:extLst>
              <a:ext uri="{FF2B5EF4-FFF2-40B4-BE49-F238E27FC236}">
                <a16:creationId xmlns:a16="http://schemas.microsoft.com/office/drawing/2014/main" id="{F73EC2FA-05EB-2941-B530-51298417D0D9}"/>
              </a:ext>
            </a:extLst>
          </p:cNvPr>
          <p:cNvSpPr txBox="1"/>
          <p:nvPr/>
        </p:nvSpPr>
        <p:spPr>
          <a:xfrm>
            <a:off x="2056014" y="2157152"/>
            <a:ext cx="8079971" cy="1384995"/>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w Cen MT" panose="020B0602020104020603" pitchFamily="34" charset="0"/>
              </a:rPr>
              <a:t>Extension of public junior colleges</a:t>
            </a:r>
          </a:p>
          <a:p>
            <a:pPr marL="342900" indent="-342900">
              <a:buFont typeface="Arial" panose="020B0604020202020204" pitchFamily="34" charset="0"/>
              <a:buChar char="•"/>
            </a:pPr>
            <a:r>
              <a:rPr lang="en-US" sz="2800" dirty="0">
                <a:latin typeface="Tw Cen MT" panose="020B0602020104020603" pitchFamily="34" charset="0"/>
              </a:rPr>
              <a:t>State-wide scholarships</a:t>
            </a:r>
          </a:p>
          <a:p>
            <a:pPr marL="342900" indent="-342900">
              <a:buFont typeface="Arial" panose="020B0604020202020204" pitchFamily="34" charset="0"/>
              <a:buChar char="•"/>
            </a:pPr>
            <a:r>
              <a:rPr lang="en-US" sz="2800" b="1" dirty="0">
                <a:latin typeface="Tw Cen MT" panose="020B0602020104020603" pitchFamily="34" charset="0"/>
              </a:rPr>
              <a:t>Coordination</a:t>
            </a:r>
            <a:r>
              <a:rPr lang="en-US" sz="2800" dirty="0">
                <a:latin typeface="Tw Cen MT" panose="020B0602020104020603" pitchFamily="34" charset="0"/>
              </a:rPr>
              <a:t> of publicly supported higher education</a:t>
            </a:r>
          </a:p>
        </p:txBody>
      </p:sp>
    </p:spTree>
    <p:extLst>
      <p:ext uri="{BB962C8B-B14F-4D97-AF65-F5344CB8AC3E}">
        <p14:creationId xmlns:p14="http://schemas.microsoft.com/office/powerpoint/2010/main" val="377396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371600"/>
          </a:xfrm>
        </p:spPr>
        <p:txBody>
          <a:bodyPr>
            <a:normAutofit/>
          </a:bodyPr>
          <a:lstStyle/>
          <a:p>
            <a:pPr algn="ctr"/>
            <a:r>
              <a:rPr lang="en-US" sz="3600" b="1" dirty="0">
                <a:solidFill>
                  <a:srgbClr val="004D5C"/>
                </a:solidFill>
                <a:latin typeface="Tw Cen MT" panose="020B0602020104020603" pitchFamily="34" charset="0"/>
              </a:rPr>
              <a:t>Board of Higher Education Formed in 1961</a:t>
            </a:r>
          </a:p>
        </p:txBody>
      </p:sp>
      <p:sp>
        <p:nvSpPr>
          <p:cNvPr id="8" name="TextBox 7">
            <a:extLst>
              <a:ext uri="{FF2B5EF4-FFF2-40B4-BE49-F238E27FC236}">
                <a16:creationId xmlns:a16="http://schemas.microsoft.com/office/drawing/2014/main" id="{F73EC2FA-05EB-2941-B530-51298417D0D9}"/>
              </a:ext>
            </a:extLst>
          </p:cNvPr>
          <p:cNvSpPr txBox="1"/>
          <p:nvPr/>
        </p:nvSpPr>
        <p:spPr>
          <a:xfrm>
            <a:off x="1524000" y="1736724"/>
            <a:ext cx="9143999" cy="3108543"/>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w Cen MT" panose="020B0602020104020603" pitchFamily="34" charset="0"/>
              </a:rPr>
              <a:t>To coordinate higher education in Illinois</a:t>
            </a:r>
          </a:p>
          <a:p>
            <a:pPr marL="342900" indent="-342900">
              <a:buFont typeface="Arial" panose="020B0604020202020204" pitchFamily="34" charset="0"/>
              <a:buChar char="•"/>
            </a:pPr>
            <a:r>
              <a:rPr lang="en-US" sz="2800" dirty="0">
                <a:latin typeface="Tw Cen MT" panose="020B0602020104020603" pitchFamily="34" charset="0"/>
              </a:rPr>
              <a:t>Linchpins of IBHE’s influence:</a:t>
            </a:r>
          </a:p>
          <a:p>
            <a:pPr marL="800100" lvl="1" indent="-342900">
              <a:buFont typeface="Arial" panose="020B0604020202020204" pitchFamily="34" charset="0"/>
              <a:buChar char="•"/>
            </a:pPr>
            <a:r>
              <a:rPr lang="en-US" sz="2800" dirty="0">
                <a:latin typeface="Tw Cen MT" panose="020B0602020104020603" pitchFamily="34" charset="0"/>
              </a:rPr>
              <a:t>Authority to approve all </a:t>
            </a:r>
            <a:r>
              <a:rPr lang="en-US" sz="2800" b="1" dirty="0">
                <a:latin typeface="Tw Cen MT" panose="020B0602020104020603" pitchFamily="34" charset="0"/>
              </a:rPr>
              <a:t>new public colleges </a:t>
            </a:r>
            <a:r>
              <a:rPr lang="en-US" sz="2800" dirty="0">
                <a:latin typeface="Tw Cen MT" panose="020B0602020104020603" pitchFamily="34" charset="0"/>
              </a:rPr>
              <a:t>and all </a:t>
            </a:r>
            <a:r>
              <a:rPr lang="en-US" sz="2800" b="1" dirty="0">
                <a:latin typeface="Tw Cen MT" panose="020B0602020104020603" pitchFamily="34" charset="0"/>
              </a:rPr>
              <a:t>new programs </a:t>
            </a:r>
            <a:r>
              <a:rPr lang="en-US" sz="2800" dirty="0">
                <a:latin typeface="Tw Cen MT" panose="020B0602020104020603" pitchFamily="34" charset="0"/>
              </a:rPr>
              <a:t>at public universities and community colleges. </a:t>
            </a:r>
          </a:p>
          <a:p>
            <a:pPr marL="800100" lvl="1" indent="-342900">
              <a:buFont typeface="Arial" panose="020B0604020202020204" pitchFamily="34" charset="0"/>
              <a:buChar char="•"/>
            </a:pPr>
            <a:r>
              <a:rPr lang="en-US" sz="2800" dirty="0">
                <a:latin typeface="Tw Cen MT" panose="020B0602020104020603" pitchFamily="34" charset="0"/>
              </a:rPr>
              <a:t>Authority to make annual budget recommendations for higher education. </a:t>
            </a:r>
          </a:p>
        </p:txBody>
      </p:sp>
    </p:spTree>
    <p:extLst>
      <p:ext uri="{BB962C8B-B14F-4D97-AF65-F5344CB8AC3E}">
        <p14:creationId xmlns:p14="http://schemas.microsoft.com/office/powerpoint/2010/main" val="227704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1524000" y="1736724"/>
            <a:ext cx="914399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w Cen MT" panose="020B0602020104020603" pitchFamily="34" charset="0"/>
              </a:rPr>
              <a:t>Master Plans – Phases I – III</a:t>
            </a:r>
          </a:p>
          <a:p>
            <a:pPr marL="342900" indent="-342900">
              <a:buFont typeface="Arial" panose="020B0604020202020204" pitchFamily="34" charset="0"/>
              <a:buChar char="•"/>
            </a:pPr>
            <a:r>
              <a:rPr lang="en-US" sz="2800" dirty="0">
                <a:latin typeface="Tw Cen MT" panose="020B0602020104020603" pitchFamily="34" charset="0"/>
              </a:rPr>
              <a:t>PQP</a:t>
            </a:r>
          </a:p>
          <a:p>
            <a:pPr marL="342900" indent="-342900">
              <a:buFont typeface="Arial" panose="020B0604020202020204" pitchFamily="34" charset="0"/>
              <a:buChar char="•"/>
            </a:pPr>
            <a:r>
              <a:rPr lang="en-US" sz="2800" dirty="0">
                <a:latin typeface="Tw Cen MT" panose="020B0602020104020603" pitchFamily="34" charset="0"/>
              </a:rPr>
              <a:t>Higher Education Reorganization Act</a:t>
            </a:r>
          </a:p>
          <a:p>
            <a:pPr marL="342900" indent="-342900">
              <a:buFont typeface="Arial" panose="020B0604020202020204" pitchFamily="34" charset="0"/>
              <a:buChar char="•"/>
            </a:pPr>
            <a:r>
              <a:rPr lang="en-US" sz="2800" i="1" dirty="0">
                <a:latin typeface="Tw Cen MT" panose="020B0602020104020603" pitchFamily="34" charset="0"/>
              </a:rPr>
              <a:t>Measuring Up 2000</a:t>
            </a:r>
          </a:p>
          <a:p>
            <a:pPr marL="342900" indent="-342900">
              <a:buFont typeface="Arial" panose="020B0604020202020204" pitchFamily="34" charset="0"/>
              <a:buChar char="•"/>
            </a:pPr>
            <a:r>
              <a:rPr lang="en-US" sz="2800" dirty="0">
                <a:latin typeface="Tw Cen MT" panose="020B0602020104020603" pitchFamily="34" charset="0"/>
              </a:rPr>
              <a:t>Illinois Public Agenda</a:t>
            </a:r>
          </a:p>
          <a:p>
            <a:pPr marL="342900" indent="-342900">
              <a:buFont typeface="Arial" panose="020B0604020202020204" pitchFamily="34" charset="0"/>
              <a:buChar char="•"/>
            </a:pPr>
            <a:r>
              <a:rPr lang="en-US" sz="2800" dirty="0">
                <a:latin typeface="Tw Cen MT" panose="020B0602020104020603" pitchFamily="34" charset="0"/>
              </a:rPr>
              <a:t>Pension Crisis and “Real” Budget Reduction</a:t>
            </a:r>
          </a:p>
        </p:txBody>
      </p:sp>
    </p:spTree>
    <p:extLst>
      <p:ext uri="{BB962C8B-B14F-4D97-AF65-F5344CB8AC3E}">
        <p14:creationId xmlns:p14="http://schemas.microsoft.com/office/powerpoint/2010/main" val="200451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4688784" y="492232"/>
            <a:ext cx="2360815" cy="1371600"/>
          </a:xfrm>
        </p:spPr>
        <p:txBody>
          <a:bodyPr>
            <a:normAutofit/>
          </a:bodyPr>
          <a:lstStyle/>
          <a:p>
            <a:pPr algn="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268087" y="2509269"/>
            <a:ext cx="1723273" cy="1815882"/>
          </a:xfrm>
          <a:prstGeom prst="rect">
            <a:avLst/>
          </a:prstGeom>
          <a:noFill/>
        </p:spPr>
        <p:txBody>
          <a:bodyPr wrap="square" rtlCol="0">
            <a:spAutoFit/>
          </a:bodyPr>
          <a:lstStyle/>
          <a:p>
            <a:pPr algn="ctr"/>
            <a:r>
              <a:rPr lang="en-US" sz="2800" dirty="0">
                <a:latin typeface="Tw Cen MT" panose="020B0602020104020603" pitchFamily="34" charset="0"/>
              </a:rPr>
              <a:t>1964-71</a:t>
            </a:r>
          </a:p>
          <a:p>
            <a:pPr algn="ctr"/>
            <a:r>
              <a:rPr lang="en-US" sz="2800" dirty="0">
                <a:latin typeface="Tw Cen MT" panose="020B0602020104020603" pitchFamily="34" charset="0"/>
              </a:rPr>
              <a:t>Master Plans: Phases I-III</a:t>
            </a:r>
          </a:p>
        </p:txBody>
      </p:sp>
      <p:pic>
        <p:nvPicPr>
          <p:cNvPr id="4" name="Picture 3">
            <a:extLst>
              <a:ext uri="{FF2B5EF4-FFF2-40B4-BE49-F238E27FC236}">
                <a16:creationId xmlns:a16="http://schemas.microsoft.com/office/drawing/2014/main" id="{F9BBFACE-D6CC-174F-999A-E6D49D6D50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785775">
            <a:off x="2888874" y="2047132"/>
            <a:ext cx="2507722" cy="3886200"/>
          </a:xfrm>
          <a:prstGeom prst="rect">
            <a:avLst/>
          </a:prstGeom>
        </p:spPr>
      </p:pic>
      <p:pic>
        <p:nvPicPr>
          <p:cNvPr id="5" name="Picture 4">
            <a:extLst>
              <a:ext uri="{FF2B5EF4-FFF2-40B4-BE49-F238E27FC236}">
                <a16:creationId xmlns:a16="http://schemas.microsoft.com/office/drawing/2014/main" id="{BBE4FB59-B1ED-3445-9951-2530963282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4893" y="1833101"/>
            <a:ext cx="2593463" cy="4019494"/>
          </a:xfrm>
          <a:prstGeom prst="rect">
            <a:avLst/>
          </a:prstGeom>
        </p:spPr>
      </p:pic>
      <p:pic>
        <p:nvPicPr>
          <p:cNvPr id="6" name="Picture 5">
            <a:extLst>
              <a:ext uri="{FF2B5EF4-FFF2-40B4-BE49-F238E27FC236}">
                <a16:creationId xmlns:a16="http://schemas.microsoft.com/office/drawing/2014/main" id="{59903439-52FB-C345-940D-689DC5C944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55614">
            <a:off x="8201054" y="1946496"/>
            <a:ext cx="2353765" cy="3886200"/>
          </a:xfrm>
          <a:prstGeom prst="rect">
            <a:avLst/>
          </a:prstGeom>
        </p:spPr>
      </p:pic>
    </p:spTree>
    <p:extLst>
      <p:ext uri="{BB962C8B-B14F-4D97-AF65-F5344CB8AC3E}">
        <p14:creationId xmlns:p14="http://schemas.microsoft.com/office/powerpoint/2010/main" val="401096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116F16-C2AF-0F4B-8B10-8D4C7804F17D}"/>
              </a:ext>
            </a:extLst>
          </p:cNvPr>
          <p:cNvPicPr>
            <a:picLocks noChangeAspect="1"/>
          </p:cNvPicPr>
          <p:nvPr/>
        </p:nvPicPr>
        <p:blipFill>
          <a:blip r:embed="rId3"/>
          <a:stretch>
            <a:fillRect/>
          </a:stretch>
        </p:blipFill>
        <p:spPr>
          <a:xfrm>
            <a:off x="50205" y="0"/>
            <a:ext cx="12155650" cy="5715001"/>
          </a:xfrm>
          <a:prstGeom prst="rect">
            <a:avLst/>
          </a:prstGeom>
        </p:spPr>
      </p:pic>
    </p:spTree>
    <p:extLst>
      <p:ext uri="{BB962C8B-B14F-4D97-AF65-F5344CB8AC3E}">
        <p14:creationId xmlns:p14="http://schemas.microsoft.com/office/powerpoint/2010/main" val="260137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4159136" y="1307959"/>
            <a:ext cx="3873730" cy="954107"/>
          </a:xfrm>
          <a:prstGeom prst="rect">
            <a:avLst/>
          </a:prstGeom>
          <a:noFill/>
        </p:spPr>
        <p:txBody>
          <a:bodyPr wrap="square" rtlCol="0">
            <a:spAutoFit/>
          </a:bodyPr>
          <a:lstStyle/>
          <a:p>
            <a:pPr algn="ctr"/>
            <a:r>
              <a:rPr lang="en-US" sz="2800" dirty="0">
                <a:latin typeface="Tw Cen MT" panose="020B0602020104020603" pitchFamily="34" charset="0"/>
              </a:rPr>
              <a:t>1964-71</a:t>
            </a:r>
          </a:p>
          <a:p>
            <a:pPr algn="ctr"/>
            <a:r>
              <a:rPr lang="en-US" sz="2800" dirty="0">
                <a:latin typeface="Tw Cen MT" panose="020B0602020104020603" pitchFamily="34" charset="0"/>
              </a:rPr>
              <a:t>Master Plans – Phases I-III</a:t>
            </a:r>
          </a:p>
        </p:txBody>
      </p:sp>
      <p:sp>
        <p:nvSpPr>
          <p:cNvPr id="2" name="Rectangle 1"/>
          <p:cNvSpPr/>
          <p:nvPr/>
        </p:nvSpPr>
        <p:spPr>
          <a:xfrm>
            <a:off x="2074486" y="2300025"/>
            <a:ext cx="8373687"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Tw Cen MT" panose="020B0602020104020603" pitchFamily="34" charset="0"/>
              </a:rPr>
              <a:t>Established statewide system of community colleges</a:t>
            </a:r>
          </a:p>
          <a:p>
            <a:pPr marL="285750" indent="-285750">
              <a:buFont typeface="Arial" panose="020B0604020202020204" pitchFamily="34" charset="0"/>
              <a:buChar char="•"/>
            </a:pPr>
            <a:r>
              <a:rPr lang="en-US" sz="2800" dirty="0">
                <a:latin typeface="Tw Cen MT" panose="020B0602020104020603" pitchFamily="34" charset="0"/>
              </a:rPr>
              <a:t>Created U of I Chicago Circle Campus and SIUE</a:t>
            </a:r>
          </a:p>
          <a:p>
            <a:pPr marL="285750" indent="-285750">
              <a:buFont typeface="Arial" panose="020B0604020202020204" pitchFamily="34" charset="0"/>
              <a:buChar char="•"/>
            </a:pPr>
            <a:r>
              <a:rPr lang="en-US" sz="2800" dirty="0">
                <a:latin typeface="Tw Cen MT" panose="020B0602020104020603" pitchFamily="34" charset="0"/>
              </a:rPr>
              <a:t>Transformed Chicago Teachers Colleges into CSU and NEIU as </a:t>
            </a:r>
            <a:r>
              <a:rPr lang="en-US" sz="2800" u="sng" dirty="0">
                <a:latin typeface="Tw Cen MT" panose="020B0602020104020603" pitchFamily="34" charset="0"/>
              </a:rPr>
              <a:t>state</a:t>
            </a:r>
            <a:r>
              <a:rPr lang="en-US" sz="2800" dirty="0">
                <a:latin typeface="Tw Cen MT" panose="020B0602020104020603" pitchFamily="34" charset="0"/>
              </a:rPr>
              <a:t> universities</a:t>
            </a:r>
          </a:p>
          <a:p>
            <a:pPr marL="285750" indent="-285750">
              <a:buFont typeface="Arial" panose="020B0604020202020204" pitchFamily="34" charset="0"/>
              <a:buChar char="•"/>
            </a:pPr>
            <a:r>
              <a:rPr lang="en-US" sz="2800" dirty="0">
                <a:latin typeface="Tw Cen MT" panose="020B0602020104020603" pitchFamily="34" charset="0"/>
              </a:rPr>
              <a:t>Launched 2 new public universities</a:t>
            </a:r>
          </a:p>
          <a:p>
            <a:pPr marL="285750" indent="-285750">
              <a:buFont typeface="Arial" panose="020B0604020202020204" pitchFamily="34" charset="0"/>
              <a:buChar char="•"/>
            </a:pPr>
            <a:r>
              <a:rPr lang="en-US" sz="2800" dirty="0">
                <a:latin typeface="Tw Cen MT" panose="020B0602020104020603" pitchFamily="34" charset="0"/>
              </a:rPr>
              <a:t>Expanded health education</a:t>
            </a:r>
          </a:p>
          <a:p>
            <a:pPr marL="285750" indent="-285750">
              <a:buFont typeface="Arial" panose="020B0604020202020204" pitchFamily="34" charset="0"/>
              <a:buChar char="•"/>
            </a:pPr>
            <a:r>
              <a:rPr lang="en-US" sz="2800" dirty="0">
                <a:latin typeface="Tw Cen MT" panose="020B0602020104020603" pitchFamily="34" charset="0"/>
              </a:rPr>
              <a:t>Created Board of Governors and Board of Regents</a:t>
            </a:r>
          </a:p>
          <a:p>
            <a:pPr marL="285750" indent="-285750">
              <a:buFont typeface="Arial" panose="020B0604020202020204" pitchFamily="34" charset="0"/>
              <a:buChar char="•"/>
            </a:pPr>
            <a:r>
              <a:rPr lang="en-US" sz="2800" dirty="0">
                <a:latin typeface="Tw Cen MT" panose="020B0602020104020603" pitchFamily="34" charset="0"/>
              </a:rPr>
              <a:t>Initiated Monetary Award Program (MAP)</a:t>
            </a:r>
          </a:p>
        </p:txBody>
      </p:sp>
    </p:spTree>
    <p:extLst>
      <p:ext uri="{BB962C8B-B14F-4D97-AF65-F5344CB8AC3E}">
        <p14:creationId xmlns:p14="http://schemas.microsoft.com/office/powerpoint/2010/main" val="23819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371600"/>
          </a:xfrm>
        </p:spPr>
        <p:txBody>
          <a:bodyPr>
            <a:normAutofit/>
          </a:bodyPr>
          <a:lstStyle/>
          <a:p>
            <a:pPr algn="ctr"/>
            <a:r>
              <a:rPr lang="en-US" sz="3600" b="1" dirty="0">
                <a:solidFill>
                  <a:srgbClr val="004D5C"/>
                </a:solidFill>
                <a:latin typeface="Tw Cen MT" panose="020B0602020104020603" pitchFamily="34" charset="0"/>
              </a:rPr>
              <a:t>System of Systems</a:t>
            </a:r>
          </a:p>
        </p:txBody>
      </p:sp>
      <p:sp>
        <p:nvSpPr>
          <p:cNvPr id="8" name="TextBox 7">
            <a:extLst>
              <a:ext uri="{FF2B5EF4-FFF2-40B4-BE49-F238E27FC236}">
                <a16:creationId xmlns:a16="http://schemas.microsoft.com/office/drawing/2014/main" id="{F73EC2FA-05EB-2941-B530-51298417D0D9}"/>
              </a:ext>
            </a:extLst>
          </p:cNvPr>
          <p:cNvSpPr txBox="1"/>
          <p:nvPr/>
        </p:nvSpPr>
        <p:spPr>
          <a:xfrm>
            <a:off x="1524000" y="1736724"/>
            <a:ext cx="9143999" cy="2677656"/>
          </a:xfrm>
          <a:prstGeom prst="rect">
            <a:avLst/>
          </a:prstGeom>
          <a:noFill/>
        </p:spPr>
        <p:txBody>
          <a:bodyPr wrap="square" rtlCol="0">
            <a:spAutoFit/>
          </a:bodyPr>
          <a:lstStyle/>
          <a:p>
            <a:pPr marL="342900" indent="-342900">
              <a:buFont typeface="Arial" panose="020B0604020202020204" pitchFamily="34" charset="0"/>
              <a:buChar char="•"/>
            </a:pPr>
            <a:r>
              <a:rPr lang="en-US" sz="2800" dirty="0">
                <a:latin typeface="Tw Cen MT" panose="020B0602020104020603" pitchFamily="34" charset="0"/>
              </a:rPr>
              <a:t>University of Illinois</a:t>
            </a:r>
          </a:p>
          <a:p>
            <a:pPr marL="342900" indent="-342900">
              <a:buFont typeface="Arial" panose="020B0604020202020204" pitchFamily="34" charset="0"/>
              <a:buChar char="•"/>
            </a:pPr>
            <a:r>
              <a:rPr lang="en-US" sz="2800" dirty="0">
                <a:latin typeface="Tw Cen MT" panose="020B0602020104020603" pitchFamily="34" charset="0"/>
              </a:rPr>
              <a:t>Southern Illinois University</a:t>
            </a:r>
          </a:p>
          <a:p>
            <a:pPr marL="342900" indent="-342900">
              <a:buFont typeface="Arial" panose="020B0604020202020204" pitchFamily="34" charset="0"/>
              <a:buChar char="•"/>
            </a:pPr>
            <a:r>
              <a:rPr lang="en-US" sz="2800" dirty="0">
                <a:latin typeface="Tw Cen MT" panose="020B0602020104020603" pitchFamily="34" charset="0"/>
              </a:rPr>
              <a:t>Board of Governors</a:t>
            </a:r>
          </a:p>
          <a:p>
            <a:pPr marL="342900" indent="-342900">
              <a:buFont typeface="Arial" panose="020B0604020202020204" pitchFamily="34" charset="0"/>
              <a:buChar char="•"/>
            </a:pPr>
            <a:r>
              <a:rPr lang="en-US" sz="2800" dirty="0">
                <a:latin typeface="Tw Cen MT" panose="020B0602020104020603" pitchFamily="34" charset="0"/>
              </a:rPr>
              <a:t>Board of Regents</a:t>
            </a:r>
          </a:p>
          <a:p>
            <a:pPr marL="342900" indent="-342900">
              <a:buFont typeface="Arial" panose="020B0604020202020204" pitchFamily="34" charset="0"/>
              <a:buChar char="•"/>
            </a:pPr>
            <a:r>
              <a:rPr lang="en-US" sz="2800" dirty="0">
                <a:latin typeface="Tw Cen MT" panose="020B0602020104020603" pitchFamily="34" charset="0"/>
              </a:rPr>
              <a:t>Illinois Community College Board</a:t>
            </a:r>
          </a:p>
          <a:p>
            <a:pPr marL="342900" indent="-342900">
              <a:buFont typeface="Arial" panose="020B0604020202020204" pitchFamily="34" charset="0"/>
              <a:buChar char="•"/>
            </a:pPr>
            <a:r>
              <a:rPr lang="en-US" sz="2800" dirty="0">
                <a:latin typeface="Tw Cen MT" panose="020B0602020104020603" pitchFamily="34" charset="0"/>
              </a:rPr>
              <a:t>Illinois Student Assistance Commission</a:t>
            </a:r>
          </a:p>
        </p:txBody>
      </p:sp>
    </p:spTree>
    <p:extLst>
      <p:ext uri="{BB962C8B-B14F-4D97-AF65-F5344CB8AC3E}">
        <p14:creationId xmlns:p14="http://schemas.microsoft.com/office/powerpoint/2010/main" val="64424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4159136" y="1307959"/>
            <a:ext cx="3873730" cy="523220"/>
          </a:xfrm>
          <a:prstGeom prst="rect">
            <a:avLst/>
          </a:prstGeom>
          <a:noFill/>
        </p:spPr>
        <p:txBody>
          <a:bodyPr wrap="square" rtlCol="0">
            <a:spAutoFit/>
          </a:bodyPr>
          <a:lstStyle/>
          <a:p>
            <a:pPr algn="ctr"/>
            <a:r>
              <a:rPr lang="en-US" sz="2800" dirty="0">
                <a:latin typeface="Tw Cen MT" panose="020B0602020104020603" pitchFamily="34" charset="0"/>
              </a:rPr>
              <a:t>1991-93</a:t>
            </a:r>
          </a:p>
        </p:txBody>
      </p:sp>
      <p:sp>
        <p:nvSpPr>
          <p:cNvPr id="3" name="Rectangle 2"/>
          <p:cNvSpPr/>
          <p:nvPr/>
        </p:nvSpPr>
        <p:spPr>
          <a:xfrm>
            <a:off x="2732116" y="2403823"/>
            <a:ext cx="2662844" cy="1569660"/>
          </a:xfrm>
          <a:prstGeom prst="rect">
            <a:avLst/>
          </a:prstGeom>
        </p:spPr>
        <p:txBody>
          <a:bodyPr wrap="square">
            <a:spAutoFit/>
          </a:bodyPr>
          <a:lstStyle/>
          <a:p>
            <a:pPr marL="285750" indent="-285750">
              <a:buFont typeface="Arial" panose="020B0604020202020204" pitchFamily="34" charset="0"/>
              <a:buChar char="•"/>
            </a:pPr>
            <a:r>
              <a:rPr lang="en-US" sz="3200" b="1" dirty="0">
                <a:solidFill>
                  <a:srgbClr val="004D5C"/>
                </a:solidFill>
                <a:latin typeface="Tw Cen MT" panose="020B0602020104020603" pitchFamily="34" charset="0"/>
              </a:rPr>
              <a:t>Priorities</a:t>
            </a:r>
          </a:p>
          <a:p>
            <a:pPr marL="285750" indent="-285750">
              <a:buFont typeface="Arial" panose="020B0604020202020204" pitchFamily="34" charset="0"/>
              <a:buChar char="•"/>
            </a:pPr>
            <a:r>
              <a:rPr lang="en-US" sz="3200" b="1" dirty="0">
                <a:solidFill>
                  <a:srgbClr val="004D5C"/>
                </a:solidFill>
                <a:latin typeface="Tw Cen MT" panose="020B0602020104020603" pitchFamily="34" charset="0"/>
              </a:rPr>
              <a:t>Quality</a:t>
            </a:r>
          </a:p>
          <a:p>
            <a:pPr marL="285750" indent="-285750">
              <a:buFont typeface="Arial" panose="020B0604020202020204" pitchFamily="34" charset="0"/>
              <a:buChar char="•"/>
            </a:pPr>
            <a:r>
              <a:rPr lang="en-US" sz="3200" b="1" dirty="0">
                <a:solidFill>
                  <a:srgbClr val="004D5C"/>
                </a:solidFill>
                <a:latin typeface="Tw Cen MT" panose="020B0602020104020603" pitchFamily="34" charset="0"/>
              </a:rPr>
              <a:t>Productivity</a:t>
            </a:r>
          </a:p>
        </p:txBody>
      </p:sp>
      <p:pic>
        <p:nvPicPr>
          <p:cNvPr id="6" name="Picture 5">
            <a:extLst>
              <a:ext uri="{FF2B5EF4-FFF2-40B4-BE49-F238E27FC236}">
                <a16:creationId xmlns:a16="http://schemas.microsoft.com/office/drawing/2014/main" id="{FF06BE94-978E-6F48-B88A-EC83A351FF1E}"/>
              </a:ext>
            </a:extLst>
          </p:cNvPr>
          <p:cNvPicPr>
            <a:picLocks noChangeAspect="1"/>
          </p:cNvPicPr>
          <p:nvPr/>
        </p:nvPicPr>
        <p:blipFill rotWithShape="1">
          <a:blip r:embed="rId3"/>
          <a:srcRect l="4299" t="1893" r="7325" b="15050"/>
          <a:stretch/>
        </p:blipFill>
        <p:spPr>
          <a:xfrm>
            <a:off x="6683432" y="2219498"/>
            <a:ext cx="3108960" cy="4039985"/>
          </a:xfrm>
          <a:prstGeom prst="rect">
            <a:avLst/>
          </a:prstGeom>
        </p:spPr>
      </p:pic>
      <p:sp>
        <p:nvSpPr>
          <p:cNvPr id="7" name="Rectangle 6"/>
          <p:cNvSpPr/>
          <p:nvPr/>
        </p:nvSpPr>
        <p:spPr>
          <a:xfrm>
            <a:off x="3524597" y="5624144"/>
            <a:ext cx="3003666" cy="369332"/>
          </a:xfrm>
          <a:prstGeom prst="rect">
            <a:avLst/>
          </a:prstGeom>
        </p:spPr>
        <p:txBody>
          <a:bodyPr wrap="square">
            <a:spAutoFit/>
          </a:bodyPr>
          <a:lstStyle/>
          <a:p>
            <a:pPr algn="r"/>
            <a:r>
              <a:rPr lang="en-US" i="1" dirty="0">
                <a:latin typeface="Tw Cen MT" panose="020B0602020104020603" pitchFamily="34" charset="0"/>
              </a:rPr>
              <a:t>IBHE Chairman Arthur F. Quern</a:t>
            </a:r>
          </a:p>
        </p:txBody>
      </p:sp>
    </p:spTree>
    <p:extLst>
      <p:ext uri="{BB962C8B-B14F-4D97-AF65-F5344CB8AC3E}">
        <p14:creationId xmlns:p14="http://schemas.microsoft.com/office/powerpoint/2010/main" val="103713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4603" y="1028343"/>
            <a:ext cx="9160625" cy="5416868"/>
          </a:xfrm>
          <a:prstGeom prst="rect">
            <a:avLst/>
          </a:prstGeom>
        </p:spPr>
        <p:txBody>
          <a:bodyPr wrap="square">
            <a:spAutoFit/>
          </a:bodyPr>
          <a:lstStyle/>
          <a:p>
            <a:pPr lvl="0">
              <a:defRPr/>
            </a:pPr>
            <a:r>
              <a:rPr lang="en-US" sz="2800" i="1" dirty="0">
                <a:latin typeface="Tw Cen MT" panose="020B0602020104020603" pitchFamily="34" charset="0"/>
              </a:rPr>
              <a:t>"As we confront the clear reality that neither the taxpayer nor the tuition payer can continue to accept escalating increases in the costs of higher education, we will come face-to-face with the need to make choices. We must choose to support quality and eliminate less effective programs. We must choose to demonstrate that every current dollar spent achieves the maximum impact by improving education before we ask for additional dollars to expand our services. Confidence in us all as leaders and advocates will be based on setting our priorities and acting on them, not on hearing the hollow advocacy of reflex cries for more money.”</a:t>
            </a:r>
          </a:p>
          <a:p>
            <a:pPr lvl="0">
              <a:defRPr/>
            </a:pPr>
            <a:endParaRPr lang="en-US" i="1" dirty="0">
              <a:latin typeface="Tw Cen MT" panose="020B0602020104020603" pitchFamily="34" charset="0"/>
            </a:endParaRPr>
          </a:p>
          <a:p>
            <a:pPr lvl="0" algn="r">
              <a:defRPr/>
            </a:pPr>
            <a:r>
              <a:rPr lang="en-US" sz="2000" dirty="0">
                <a:latin typeface="Tw Cen MT" panose="020B0602020104020603" pitchFamily="34" charset="0"/>
              </a:rPr>
              <a:t>- Excerpt from Quern letter to college and university presidents, October 1, 1991</a:t>
            </a:r>
          </a:p>
        </p:txBody>
      </p:sp>
    </p:spTree>
    <p:extLst>
      <p:ext uri="{BB962C8B-B14F-4D97-AF65-F5344CB8AC3E}">
        <p14:creationId xmlns:p14="http://schemas.microsoft.com/office/powerpoint/2010/main" val="172225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1" y="1307959"/>
            <a:ext cx="12192000" cy="954107"/>
          </a:xfrm>
          <a:prstGeom prst="rect">
            <a:avLst/>
          </a:prstGeom>
          <a:noFill/>
        </p:spPr>
        <p:txBody>
          <a:bodyPr wrap="square" rtlCol="0">
            <a:spAutoFit/>
          </a:bodyPr>
          <a:lstStyle/>
          <a:p>
            <a:pPr algn="ctr"/>
            <a:r>
              <a:rPr lang="en-US" sz="2800" dirty="0">
                <a:latin typeface="Tw Cen MT" panose="020B0602020104020603" pitchFamily="34" charset="0"/>
              </a:rPr>
              <a:t>Higher Education Reorganization Act</a:t>
            </a:r>
          </a:p>
          <a:p>
            <a:pPr algn="ctr"/>
            <a:r>
              <a:rPr lang="en-US" sz="2800" dirty="0">
                <a:latin typeface="Tw Cen MT" panose="020B0602020104020603" pitchFamily="34" charset="0"/>
              </a:rPr>
              <a:t>January 1995</a:t>
            </a:r>
          </a:p>
        </p:txBody>
      </p:sp>
      <p:grpSp>
        <p:nvGrpSpPr>
          <p:cNvPr id="4" name="Group 3"/>
          <p:cNvGrpSpPr/>
          <p:nvPr/>
        </p:nvGrpSpPr>
        <p:grpSpPr>
          <a:xfrm>
            <a:off x="3244363" y="2540554"/>
            <a:ext cx="5695404" cy="3379596"/>
            <a:chOff x="3121270" y="2540554"/>
            <a:chExt cx="5695404" cy="3379596"/>
          </a:xfrm>
        </p:grpSpPr>
        <p:pic>
          <p:nvPicPr>
            <p:cNvPr id="9" name="Picture 8">
              <a:extLst>
                <a:ext uri="{FF2B5EF4-FFF2-40B4-BE49-F238E27FC236}">
                  <a16:creationId xmlns:a16="http://schemas.microsoft.com/office/drawing/2014/main" id="{9C10A422-0936-284A-A4E9-5207F44C8DB0}"/>
                </a:ext>
              </a:extLst>
            </p:cNvPr>
            <p:cNvPicPr>
              <a:picLocks noChangeAspect="1"/>
            </p:cNvPicPr>
            <p:nvPr/>
          </p:nvPicPr>
          <p:blipFill rotWithShape="1">
            <a:blip r:embed="rId3"/>
            <a:srcRect l="11854" r="6298"/>
            <a:stretch/>
          </p:blipFill>
          <p:spPr>
            <a:xfrm>
              <a:off x="3121270" y="2540554"/>
              <a:ext cx="2224454" cy="2997200"/>
            </a:xfrm>
            <a:prstGeom prst="rect">
              <a:avLst/>
            </a:prstGeom>
          </p:spPr>
        </p:pic>
        <p:pic>
          <p:nvPicPr>
            <p:cNvPr id="10" name="Picture 9">
              <a:extLst>
                <a:ext uri="{FF2B5EF4-FFF2-40B4-BE49-F238E27FC236}">
                  <a16:creationId xmlns:a16="http://schemas.microsoft.com/office/drawing/2014/main" id="{EB566AAA-DAA5-2349-AB71-D2928A038BE2}"/>
                </a:ext>
              </a:extLst>
            </p:cNvPr>
            <p:cNvPicPr>
              <a:picLocks noChangeAspect="1"/>
            </p:cNvPicPr>
            <p:nvPr/>
          </p:nvPicPr>
          <p:blipFill>
            <a:blip r:embed="rId4"/>
            <a:stretch>
              <a:fillRect/>
            </a:stretch>
          </p:blipFill>
          <p:spPr>
            <a:xfrm>
              <a:off x="6675816" y="2540554"/>
              <a:ext cx="2140858" cy="2997200"/>
            </a:xfrm>
            <a:prstGeom prst="rect">
              <a:avLst/>
            </a:prstGeom>
          </p:spPr>
        </p:pic>
        <p:sp>
          <p:nvSpPr>
            <p:cNvPr id="2" name="Rectangle 1"/>
            <p:cNvSpPr/>
            <p:nvPr/>
          </p:nvSpPr>
          <p:spPr>
            <a:xfrm>
              <a:off x="6675816" y="5550818"/>
              <a:ext cx="2140858" cy="369332"/>
            </a:xfrm>
            <a:prstGeom prst="rect">
              <a:avLst/>
            </a:prstGeom>
          </p:spPr>
          <p:txBody>
            <a:bodyPr wrap="square">
              <a:spAutoFit/>
            </a:bodyPr>
            <a:lstStyle/>
            <a:p>
              <a:pPr algn="ctr"/>
              <a:r>
                <a:rPr lang="en-US" i="1" dirty="0">
                  <a:latin typeface="Tw Cen MT" panose="020B0602020104020603" pitchFamily="34" charset="0"/>
                </a:rPr>
                <a:t>Robert </a:t>
              </a:r>
              <a:r>
                <a:rPr lang="en-US" i="1" dirty="0" err="1">
                  <a:latin typeface="Tw Cen MT" panose="020B0602020104020603" pitchFamily="34" charset="0"/>
                </a:rPr>
                <a:t>Kustra</a:t>
              </a:r>
              <a:endParaRPr lang="en-US" i="1" dirty="0">
                <a:latin typeface="Tw Cen MT" panose="020B0602020104020603" pitchFamily="34" charset="0"/>
              </a:endParaRPr>
            </a:p>
          </p:txBody>
        </p:sp>
        <p:sp>
          <p:nvSpPr>
            <p:cNvPr id="11" name="Rectangle 10"/>
            <p:cNvSpPr/>
            <p:nvPr/>
          </p:nvSpPr>
          <p:spPr>
            <a:xfrm>
              <a:off x="3121270" y="5537754"/>
              <a:ext cx="2224454" cy="369332"/>
            </a:xfrm>
            <a:prstGeom prst="rect">
              <a:avLst/>
            </a:prstGeom>
          </p:spPr>
          <p:txBody>
            <a:bodyPr wrap="square">
              <a:spAutoFit/>
            </a:bodyPr>
            <a:lstStyle/>
            <a:p>
              <a:pPr algn="ctr"/>
              <a:r>
                <a:rPr lang="en-US" i="1" dirty="0">
                  <a:latin typeface="Tw Cen MT" panose="020B0602020104020603" pitchFamily="34" charset="0"/>
                </a:rPr>
                <a:t>Jim Edgar</a:t>
              </a:r>
            </a:p>
          </p:txBody>
        </p:sp>
      </p:grpSp>
    </p:spTree>
    <p:extLst>
      <p:ext uri="{BB962C8B-B14F-4D97-AF65-F5344CB8AC3E}">
        <p14:creationId xmlns:p14="http://schemas.microsoft.com/office/powerpoint/2010/main" val="3705413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Pre-1961</a:t>
            </a:r>
          </a:p>
        </p:txBody>
      </p:sp>
      <p:pic>
        <p:nvPicPr>
          <p:cNvPr id="4" name="Picture 3">
            <a:extLst>
              <a:ext uri="{FF2B5EF4-FFF2-40B4-BE49-F238E27FC236}">
                <a16:creationId xmlns:a16="http://schemas.microsoft.com/office/drawing/2014/main" id="{A374DCD2-42E0-4343-9E81-96BB6A1AC8DC}"/>
              </a:ext>
            </a:extLst>
          </p:cNvPr>
          <p:cNvPicPr>
            <a:picLocks noChangeAspect="1"/>
          </p:cNvPicPr>
          <p:nvPr/>
        </p:nvPicPr>
        <p:blipFill>
          <a:blip r:embed="rId3"/>
          <a:stretch>
            <a:fillRect/>
          </a:stretch>
        </p:blipFill>
        <p:spPr>
          <a:xfrm>
            <a:off x="4349750" y="2370992"/>
            <a:ext cx="3492500" cy="2324100"/>
          </a:xfrm>
          <a:prstGeom prst="rect">
            <a:avLst/>
          </a:prstGeom>
        </p:spPr>
      </p:pic>
    </p:spTree>
    <p:extLst>
      <p:ext uri="{BB962C8B-B14F-4D97-AF65-F5344CB8AC3E}">
        <p14:creationId xmlns:p14="http://schemas.microsoft.com/office/powerpoint/2010/main" val="2406069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solidFill>
                  <a:srgbClr val="004D5C"/>
                </a:solidFill>
                <a:latin typeface="Tw Cen MT" panose="020B0602020104020603" pitchFamily="34" charset="0"/>
              </a:rPr>
              <a:t>Reorganization of Higher Education</a:t>
            </a:r>
          </a:p>
        </p:txBody>
      </p:sp>
      <p:graphicFrame>
        <p:nvGraphicFramePr>
          <p:cNvPr id="12" name="Table 11"/>
          <p:cNvGraphicFramePr>
            <a:graphicFrameLocks noGrp="1"/>
          </p:cNvGraphicFramePr>
          <p:nvPr>
            <p:extLst>
              <p:ext uri="{D42A27DB-BD31-4B8C-83A1-F6EECF244321}">
                <p14:modId xmlns:p14="http://schemas.microsoft.com/office/powerpoint/2010/main" val="3641119355"/>
              </p:ext>
            </p:extLst>
          </p:nvPr>
        </p:nvGraphicFramePr>
        <p:xfrm>
          <a:off x="2909888" y="1541536"/>
          <a:ext cx="6372226" cy="1920240"/>
        </p:xfrm>
        <a:graphic>
          <a:graphicData uri="http://schemas.openxmlformats.org/drawingml/2006/table">
            <a:tbl>
              <a:tblPr firstRow="1" bandRow="1">
                <a:tableStyleId>{5C22544A-7EE6-4342-B048-85BDC9FD1C3A}</a:tableStyleId>
              </a:tblPr>
              <a:tblGrid>
                <a:gridCol w="2382715">
                  <a:extLst>
                    <a:ext uri="{9D8B030D-6E8A-4147-A177-3AD203B41FA5}">
                      <a16:colId xmlns:a16="http://schemas.microsoft.com/office/drawing/2014/main" val="20000"/>
                    </a:ext>
                  </a:extLst>
                </a:gridCol>
                <a:gridCol w="3989511">
                  <a:extLst>
                    <a:ext uri="{9D8B030D-6E8A-4147-A177-3AD203B41FA5}">
                      <a16:colId xmlns:a16="http://schemas.microsoft.com/office/drawing/2014/main" val="20001"/>
                    </a:ext>
                  </a:extLst>
                </a:gridCol>
              </a:tblGrid>
              <a:tr h="370840">
                <a:tc>
                  <a:txBody>
                    <a:bodyPr/>
                    <a:lstStyle/>
                    <a:p>
                      <a:pPr algn="ctr"/>
                      <a:r>
                        <a:rPr lang="en-US" sz="2000" b="0" dirty="0">
                          <a:solidFill>
                            <a:schemeClr val="tx1"/>
                          </a:solidFill>
                          <a:latin typeface="Tw Cen MT" panose="020B0602020104020603" pitchFamily="34" charset="0"/>
                        </a:rPr>
                        <a:t>Board of Governors</a:t>
                      </a:r>
                    </a:p>
                    <a:p>
                      <a:pPr algn="ctr"/>
                      <a:r>
                        <a:rPr lang="en-US" sz="2000" b="0" dirty="0">
                          <a:solidFill>
                            <a:schemeClr val="tx1"/>
                          </a:solidFill>
                          <a:latin typeface="Tw Cen MT" panose="020B0602020104020603" pitchFamily="34" charset="0"/>
                        </a:rPr>
                        <a:t>Abolished</a:t>
                      </a:r>
                    </a:p>
                  </a:txBody>
                  <a:tcPr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indent="-342900" algn="l"/>
                      <a:r>
                        <a:rPr lang="en-US" sz="2000" b="0" dirty="0">
                          <a:solidFill>
                            <a:schemeClr val="tx1"/>
                          </a:solidFill>
                          <a:latin typeface="Tw Cen MT" panose="020B0602020104020603" pitchFamily="34" charset="0"/>
                        </a:rPr>
                        <a:t>Separate boards for:</a:t>
                      </a:r>
                    </a:p>
                    <a:p>
                      <a:pPr marL="571500" indent="-342900" algn="l">
                        <a:buFont typeface="Arial" panose="020B0604020202020204" pitchFamily="34" charset="0"/>
                        <a:buChar char="•"/>
                      </a:pPr>
                      <a:r>
                        <a:rPr lang="en-US" sz="2000" b="0" dirty="0">
                          <a:solidFill>
                            <a:schemeClr val="tx1"/>
                          </a:solidFill>
                          <a:latin typeface="Tw Cen MT" panose="020B0602020104020603" pitchFamily="34" charset="0"/>
                        </a:rPr>
                        <a:t>Chicago State University</a:t>
                      </a:r>
                    </a:p>
                    <a:p>
                      <a:pPr marL="571500" indent="-342900" algn="l">
                        <a:buFont typeface="Arial" panose="020B0604020202020204" pitchFamily="34" charset="0"/>
                        <a:buChar char="•"/>
                      </a:pPr>
                      <a:r>
                        <a:rPr lang="en-US" sz="2000" b="0" dirty="0">
                          <a:solidFill>
                            <a:schemeClr val="tx1"/>
                          </a:solidFill>
                          <a:latin typeface="Tw Cen MT" panose="020B0602020104020603" pitchFamily="34" charset="0"/>
                        </a:rPr>
                        <a:t>Eastern Illinois University</a:t>
                      </a:r>
                    </a:p>
                    <a:p>
                      <a:pPr marL="571500" indent="-342900" algn="l">
                        <a:buFont typeface="Arial" panose="020B0604020202020204" pitchFamily="34" charset="0"/>
                        <a:buChar char="•"/>
                      </a:pPr>
                      <a:r>
                        <a:rPr lang="en-US" sz="2000" b="0" dirty="0">
                          <a:solidFill>
                            <a:schemeClr val="tx1"/>
                          </a:solidFill>
                          <a:latin typeface="Tw Cen MT" panose="020B0602020104020603" pitchFamily="34" charset="0"/>
                        </a:rPr>
                        <a:t>Northeastern Illinois University</a:t>
                      </a:r>
                    </a:p>
                    <a:p>
                      <a:pPr marL="571500" indent="-342900" algn="l">
                        <a:buFont typeface="Arial" panose="020B0604020202020204" pitchFamily="34" charset="0"/>
                        <a:buChar char="•"/>
                      </a:pPr>
                      <a:r>
                        <a:rPr lang="en-US" sz="2000" b="0" dirty="0">
                          <a:solidFill>
                            <a:schemeClr val="tx1"/>
                          </a:solidFill>
                          <a:latin typeface="Tw Cen MT" panose="020B0602020104020603" pitchFamily="34" charset="0"/>
                        </a:rPr>
                        <a:t>Governors State University</a:t>
                      </a:r>
                    </a:p>
                    <a:p>
                      <a:pPr marL="571500" indent="-342900" algn="l">
                        <a:buFont typeface="Arial" panose="020B0604020202020204" pitchFamily="34" charset="0"/>
                        <a:buChar char="•"/>
                      </a:pPr>
                      <a:r>
                        <a:rPr lang="en-US" sz="2000" b="0" dirty="0">
                          <a:solidFill>
                            <a:schemeClr val="tx1"/>
                          </a:solidFill>
                          <a:latin typeface="Tw Cen MT" panose="020B0602020104020603" pitchFamily="34" charset="0"/>
                        </a:rPr>
                        <a:t>Western Illinois University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782066336"/>
              </p:ext>
            </p:extLst>
          </p:nvPr>
        </p:nvGraphicFramePr>
        <p:xfrm>
          <a:off x="2909888" y="3577420"/>
          <a:ext cx="6372226" cy="1005840"/>
        </p:xfrm>
        <a:graphic>
          <a:graphicData uri="http://schemas.openxmlformats.org/drawingml/2006/table">
            <a:tbl>
              <a:tblPr>
                <a:tableStyleId>{5C22544A-7EE6-4342-B048-85BDC9FD1C3A}</a:tableStyleId>
              </a:tblPr>
              <a:tblGrid>
                <a:gridCol w="2382715">
                  <a:extLst>
                    <a:ext uri="{9D8B030D-6E8A-4147-A177-3AD203B41FA5}">
                      <a16:colId xmlns:a16="http://schemas.microsoft.com/office/drawing/2014/main" val="20000"/>
                    </a:ext>
                  </a:extLst>
                </a:gridCol>
                <a:gridCol w="3989511">
                  <a:extLst>
                    <a:ext uri="{9D8B030D-6E8A-4147-A177-3AD203B41FA5}">
                      <a16:colId xmlns:a16="http://schemas.microsoft.com/office/drawing/2014/main" val="20001"/>
                    </a:ext>
                  </a:extLst>
                </a:gridCol>
              </a:tblGrid>
              <a:tr h="747263">
                <a:tc>
                  <a:txBody>
                    <a:bodyPr/>
                    <a:lstStyle/>
                    <a:p>
                      <a:pPr algn="ctr"/>
                      <a:r>
                        <a:rPr lang="en-US" sz="2000" dirty="0">
                          <a:latin typeface="Tw Cen MT" panose="020B0602020104020603" pitchFamily="34" charset="0"/>
                        </a:rPr>
                        <a:t>Board of Regents</a:t>
                      </a:r>
                    </a:p>
                    <a:p>
                      <a:pPr algn="ctr"/>
                      <a:r>
                        <a:rPr lang="en-US" sz="2000" dirty="0">
                          <a:latin typeface="Tw Cen MT" panose="020B0602020104020603" pitchFamily="34" charset="0"/>
                        </a:rPr>
                        <a:t>Abolished</a:t>
                      </a:r>
                    </a:p>
                  </a:txBody>
                  <a:tcPr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indent="-342900" algn="l"/>
                      <a:r>
                        <a:rPr lang="en-US" sz="2000" dirty="0">
                          <a:latin typeface="Tw Cen MT" panose="020B0602020104020603" pitchFamily="34" charset="0"/>
                        </a:rPr>
                        <a:t>Separate Boards for:</a:t>
                      </a:r>
                    </a:p>
                    <a:p>
                      <a:pPr marL="571500" indent="-342900" algn="l">
                        <a:buFont typeface="Arial" panose="020B0604020202020204" pitchFamily="34" charset="0"/>
                        <a:buChar char="•"/>
                      </a:pPr>
                      <a:r>
                        <a:rPr lang="en-US" sz="2000" dirty="0">
                          <a:latin typeface="Tw Cen MT" panose="020B0602020104020603" pitchFamily="34" charset="0"/>
                        </a:rPr>
                        <a:t>Northern Illinois University</a:t>
                      </a:r>
                    </a:p>
                    <a:p>
                      <a:pPr marL="571500" indent="-342900" algn="l">
                        <a:buFont typeface="Arial" panose="020B0604020202020204" pitchFamily="34" charset="0"/>
                        <a:buChar char="•"/>
                      </a:pPr>
                      <a:r>
                        <a:rPr lang="en-US" sz="2000" dirty="0">
                          <a:latin typeface="Tw Cen MT" panose="020B0602020104020603" pitchFamily="34" charset="0"/>
                        </a:rPr>
                        <a:t>Illinois State University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729305257"/>
              </p:ext>
            </p:extLst>
          </p:nvPr>
        </p:nvGraphicFramePr>
        <p:xfrm>
          <a:off x="2909888" y="4698009"/>
          <a:ext cx="6372226" cy="701040"/>
        </p:xfrm>
        <a:graphic>
          <a:graphicData uri="http://schemas.openxmlformats.org/drawingml/2006/table">
            <a:tbl>
              <a:tblPr>
                <a:tableStyleId>{5C22544A-7EE6-4342-B048-85BDC9FD1C3A}</a:tableStyleId>
              </a:tblPr>
              <a:tblGrid>
                <a:gridCol w="2382715">
                  <a:extLst>
                    <a:ext uri="{9D8B030D-6E8A-4147-A177-3AD203B41FA5}">
                      <a16:colId xmlns:a16="http://schemas.microsoft.com/office/drawing/2014/main" val="20000"/>
                    </a:ext>
                  </a:extLst>
                </a:gridCol>
                <a:gridCol w="3989511">
                  <a:extLst>
                    <a:ext uri="{9D8B030D-6E8A-4147-A177-3AD203B41FA5}">
                      <a16:colId xmlns:a16="http://schemas.microsoft.com/office/drawing/2014/main" val="20001"/>
                    </a:ext>
                  </a:extLst>
                </a:gridCol>
              </a:tblGrid>
              <a:tr h="370840">
                <a:tc>
                  <a:txBody>
                    <a:bodyPr/>
                    <a:lstStyle/>
                    <a:p>
                      <a:pPr algn="ctr"/>
                      <a:r>
                        <a:rPr lang="en-US" sz="2000" dirty="0">
                          <a:latin typeface="Tw Cen MT" panose="020B0602020104020603" pitchFamily="34" charset="0"/>
                        </a:rPr>
                        <a:t>University of Illinois System</a:t>
                      </a:r>
                    </a:p>
                  </a:txBody>
                  <a:tcPr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571500" indent="-342900" algn="l"/>
                      <a:r>
                        <a:rPr lang="en-US" sz="2000" dirty="0">
                          <a:latin typeface="Tw Cen MT" panose="020B0602020104020603" pitchFamily="34" charset="0"/>
                        </a:rPr>
                        <a:t>Absorbs:</a:t>
                      </a:r>
                    </a:p>
                    <a:p>
                      <a:pPr marL="571500" indent="-342900" algn="l">
                        <a:buFont typeface="Arial" panose="020B0604020202020204" pitchFamily="34" charset="0"/>
                        <a:buChar char="•"/>
                      </a:pPr>
                      <a:r>
                        <a:rPr lang="en-US" sz="2000" dirty="0">
                          <a:latin typeface="Tw Cen MT" panose="020B0602020104020603" pitchFamily="34" charset="0"/>
                        </a:rPr>
                        <a:t>Sangamon State University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332162349"/>
              </p:ext>
            </p:extLst>
          </p:nvPr>
        </p:nvGraphicFramePr>
        <p:xfrm>
          <a:off x="2909888" y="5513798"/>
          <a:ext cx="6372226" cy="701040"/>
        </p:xfrm>
        <a:graphic>
          <a:graphicData uri="http://schemas.openxmlformats.org/drawingml/2006/table">
            <a:tbl>
              <a:tblPr>
                <a:tableStyleId>{5C22544A-7EE6-4342-B048-85BDC9FD1C3A}</a:tableStyleId>
              </a:tblPr>
              <a:tblGrid>
                <a:gridCol w="2382715">
                  <a:extLst>
                    <a:ext uri="{9D8B030D-6E8A-4147-A177-3AD203B41FA5}">
                      <a16:colId xmlns:a16="http://schemas.microsoft.com/office/drawing/2014/main" val="20000"/>
                    </a:ext>
                  </a:extLst>
                </a:gridCol>
                <a:gridCol w="3989511">
                  <a:extLst>
                    <a:ext uri="{9D8B030D-6E8A-4147-A177-3AD203B41FA5}">
                      <a16:colId xmlns:a16="http://schemas.microsoft.com/office/drawing/2014/main" val="20001"/>
                    </a:ext>
                  </a:extLst>
                </a:gridCol>
              </a:tblGrid>
              <a:tr h="370840">
                <a:tc>
                  <a:txBody>
                    <a:bodyPr/>
                    <a:lstStyle/>
                    <a:p>
                      <a:pPr algn="ctr"/>
                      <a:r>
                        <a:rPr lang="en-US" sz="2000" dirty="0">
                          <a:latin typeface="Tw Cen MT" panose="020B0602020104020603" pitchFamily="34" charset="0"/>
                        </a:rPr>
                        <a:t>Southern Illinois </a:t>
                      </a:r>
                    </a:p>
                    <a:p>
                      <a:pPr algn="ctr"/>
                      <a:r>
                        <a:rPr lang="en-US" sz="2000" dirty="0">
                          <a:latin typeface="Tw Cen MT" panose="020B0602020104020603" pitchFamily="34" charset="0"/>
                        </a:rPr>
                        <a:t>University System</a:t>
                      </a:r>
                    </a:p>
                  </a:txBody>
                  <a:tcPr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8600" indent="0" algn="l"/>
                      <a:r>
                        <a:rPr lang="en-US" sz="2000" dirty="0">
                          <a:latin typeface="Tw Cen MT" panose="020B0602020104020603" pitchFamily="34" charset="0"/>
                        </a:rPr>
                        <a:t>No change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2378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644522"/>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pic>
        <p:nvPicPr>
          <p:cNvPr id="5" name="Picture 4">
            <a:extLst>
              <a:ext uri="{FF2B5EF4-FFF2-40B4-BE49-F238E27FC236}">
                <a16:creationId xmlns:a16="http://schemas.microsoft.com/office/drawing/2014/main" id="{A05D2582-F5D8-4E49-A4F4-A4D5D7D47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979" y="1524000"/>
            <a:ext cx="3730042" cy="4860357"/>
          </a:xfrm>
          <a:prstGeom prst="rect">
            <a:avLst/>
          </a:prstGeom>
        </p:spPr>
      </p:pic>
    </p:spTree>
    <p:extLst>
      <p:ext uri="{BB962C8B-B14F-4D97-AF65-F5344CB8AC3E}">
        <p14:creationId xmlns:p14="http://schemas.microsoft.com/office/powerpoint/2010/main" val="2740657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15A6-230B-F543-BF4D-0B46641E955D}"/>
              </a:ext>
            </a:extLst>
          </p:cNvPr>
          <p:cNvSpPr>
            <a:spLocks noGrp="1"/>
          </p:cNvSpPr>
          <p:nvPr>
            <p:ph type="title"/>
          </p:nvPr>
        </p:nvSpPr>
        <p:spPr/>
        <p:txBody>
          <a:bodyPr/>
          <a:lstStyle/>
          <a:p>
            <a:pPr algn="ctr"/>
            <a:r>
              <a:rPr lang="en-US" dirty="0"/>
              <a:t>Measuring Up Performance Metrics</a:t>
            </a:r>
          </a:p>
        </p:txBody>
      </p:sp>
      <p:sp>
        <p:nvSpPr>
          <p:cNvPr id="3" name="TextBox 2">
            <a:extLst>
              <a:ext uri="{FF2B5EF4-FFF2-40B4-BE49-F238E27FC236}">
                <a16:creationId xmlns:a16="http://schemas.microsoft.com/office/drawing/2014/main" id="{C51D025F-AD16-4C43-B409-850722E40DE6}"/>
              </a:ext>
            </a:extLst>
          </p:cNvPr>
          <p:cNvSpPr txBox="1"/>
          <p:nvPr/>
        </p:nvSpPr>
        <p:spPr>
          <a:xfrm>
            <a:off x="3835400" y="2057400"/>
            <a:ext cx="2667000" cy="3323987"/>
          </a:xfrm>
          <a:prstGeom prst="rect">
            <a:avLst/>
          </a:prstGeom>
          <a:noFill/>
        </p:spPr>
        <p:txBody>
          <a:bodyPr wrap="square" rtlCol="0">
            <a:spAutoFit/>
          </a:bodyPr>
          <a:lstStyle/>
          <a:p>
            <a:pPr marL="285750" indent="-285750">
              <a:buFont typeface="Arial" panose="020B0604020202020204" pitchFamily="34" charset="0"/>
              <a:buChar char="•"/>
            </a:pPr>
            <a:r>
              <a:rPr lang="en-US" sz="3200" dirty="0"/>
              <a:t>Preparation</a:t>
            </a:r>
          </a:p>
          <a:p>
            <a:pPr marL="285750" indent="-285750">
              <a:buFont typeface="Arial" panose="020B0604020202020204" pitchFamily="34" charset="0"/>
              <a:buChar char="•"/>
            </a:pPr>
            <a:r>
              <a:rPr lang="en-US" sz="3200" dirty="0"/>
              <a:t>Participation</a:t>
            </a:r>
          </a:p>
          <a:p>
            <a:pPr marL="285750" indent="-285750">
              <a:buFont typeface="Arial" panose="020B0604020202020204" pitchFamily="34" charset="0"/>
              <a:buChar char="•"/>
            </a:pPr>
            <a:r>
              <a:rPr lang="en-US" sz="3200" dirty="0"/>
              <a:t>Affordability</a:t>
            </a:r>
          </a:p>
          <a:p>
            <a:pPr marL="285750" indent="-285750">
              <a:buFont typeface="Arial" panose="020B0604020202020204" pitchFamily="34" charset="0"/>
              <a:buChar char="•"/>
            </a:pPr>
            <a:r>
              <a:rPr lang="en-US" sz="3200" dirty="0"/>
              <a:t>Completion</a:t>
            </a:r>
          </a:p>
          <a:p>
            <a:pPr marL="285750" indent="-285750">
              <a:buFont typeface="Arial" panose="020B0604020202020204" pitchFamily="34" charset="0"/>
              <a:buChar char="•"/>
            </a:pPr>
            <a:r>
              <a:rPr lang="en-US" sz="3200" dirty="0"/>
              <a:t>Benefits</a:t>
            </a:r>
          </a:p>
          <a:p>
            <a:pPr marL="285750" indent="-285750">
              <a:buFont typeface="Arial" panose="020B0604020202020204" pitchFamily="34" charset="0"/>
              <a:buChar char="•"/>
            </a:pPr>
            <a:r>
              <a:rPr lang="en-US" sz="3200" dirty="0"/>
              <a:t>Learning</a:t>
            </a:r>
          </a:p>
          <a:p>
            <a:endParaRPr lang="en-US" dirty="0"/>
          </a:p>
        </p:txBody>
      </p:sp>
    </p:spTree>
    <p:extLst>
      <p:ext uri="{BB962C8B-B14F-4D97-AF65-F5344CB8AC3E}">
        <p14:creationId xmlns:p14="http://schemas.microsoft.com/office/powerpoint/2010/main" val="4217509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latin typeface="Tw Cen MT" panose="020B0602020104020603" pitchFamily="34" charset="0"/>
              </a:rPr>
              <a:t>Illinois Grades: Measuring Up 2000</a:t>
            </a:r>
          </a:p>
        </p:txBody>
      </p:sp>
      <p:pic>
        <p:nvPicPr>
          <p:cNvPr id="3" name="Picture 2">
            <a:extLst>
              <a:ext uri="{FF2B5EF4-FFF2-40B4-BE49-F238E27FC236}">
                <a16:creationId xmlns:a16="http://schemas.microsoft.com/office/drawing/2014/main" id="{B297C0CD-E48B-2247-93B5-98F4B1B727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57801">
            <a:off x="4428079" y="2008700"/>
            <a:ext cx="3335843" cy="4344793"/>
          </a:xfrm>
          <a:prstGeom prst="rect">
            <a:avLst/>
          </a:prstGeom>
        </p:spPr>
      </p:pic>
    </p:spTree>
    <p:extLst>
      <p:ext uri="{BB962C8B-B14F-4D97-AF65-F5344CB8AC3E}">
        <p14:creationId xmlns:p14="http://schemas.microsoft.com/office/powerpoint/2010/main" val="2425034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1" y="1307959"/>
            <a:ext cx="12192000" cy="523220"/>
          </a:xfrm>
          <a:prstGeom prst="rect">
            <a:avLst/>
          </a:prstGeom>
          <a:noFill/>
        </p:spPr>
        <p:txBody>
          <a:bodyPr wrap="square" rtlCol="0">
            <a:spAutoFit/>
          </a:bodyPr>
          <a:lstStyle/>
          <a:p>
            <a:pPr algn="ctr"/>
            <a:r>
              <a:rPr lang="en-US" sz="2800" dirty="0">
                <a:latin typeface="Tw Cen MT" panose="020B0602020104020603" pitchFamily="34" charset="0"/>
              </a:rPr>
              <a:t>December 2008</a:t>
            </a:r>
          </a:p>
        </p:txBody>
      </p:sp>
      <p:pic>
        <p:nvPicPr>
          <p:cNvPr id="12" name="Picture 11">
            <a:extLst>
              <a:ext uri="{FF2B5EF4-FFF2-40B4-BE49-F238E27FC236}">
                <a16:creationId xmlns:a16="http://schemas.microsoft.com/office/drawing/2014/main" id="{08042136-856E-774F-BDCE-B4B732D34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1" y="1981944"/>
            <a:ext cx="5943600" cy="4595923"/>
          </a:xfrm>
          <a:prstGeom prst="rect">
            <a:avLst/>
          </a:prstGeom>
        </p:spPr>
      </p:pic>
    </p:spTree>
    <p:extLst>
      <p:ext uri="{BB962C8B-B14F-4D97-AF65-F5344CB8AC3E}">
        <p14:creationId xmlns:p14="http://schemas.microsoft.com/office/powerpoint/2010/main" val="195253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655F65-BB80-8442-B312-0C34F1454832}"/>
              </a:ext>
            </a:extLst>
          </p:cNvPr>
          <p:cNvPicPr>
            <a:picLocks noChangeAspect="1"/>
          </p:cNvPicPr>
          <p:nvPr/>
        </p:nvPicPr>
        <p:blipFill>
          <a:blip r:embed="rId3"/>
          <a:stretch>
            <a:fillRect/>
          </a:stretch>
        </p:blipFill>
        <p:spPr>
          <a:xfrm>
            <a:off x="2858816" y="2834338"/>
            <a:ext cx="6299037" cy="3183203"/>
          </a:xfrm>
          <a:prstGeom prst="rect">
            <a:avLst/>
          </a:prstGeom>
        </p:spPr>
      </p:pic>
      <p:sp>
        <p:nvSpPr>
          <p:cNvPr id="3" name="TextBox 2">
            <a:extLst>
              <a:ext uri="{FF2B5EF4-FFF2-40B4-BE49-F238E27FC236}">
                <a16:creationId xmlns:a16="http://schemas.microsoft.com/office/drawing/2014/main" id="{B2F000FC-C232-D846-926B-307BA4186B9A}"/>
              </a:ext>
            </a:extLst>
          </p:cNvPr>
          <p:cNvSpPr txBox="1"/>
          <p:nvPr/>
        </p:nvSpPr>
        <p:spPr>
          <a:xfrm>
            <a:off x="3900547" y="1071570"/>
            <a:ext cx="4853545" cy="646331"/>
          </a:xfrm>
          <a:prstGeom prst="rect">
            <a:avLst/>
          </a:prstGeom>
          <a:noFill/>
        </p:spPr>
        <p:txBody>
          <a:bodyPr wrap="square" rtlCol="0">
            <a:spAutoFit/>
          </a:bodyPr>
          <a:lstStyle/>
          <a:p>
            <a:r>
              <a:rPr lang="en-US" sz="3600" i="1" dirty="0">
                <a:latin typeface="Century Schoolbook" panose="02040604050505020304" pitchFamily="18" charset="0"/>
              </a:rPr>
              <a:t>A Tale of Two States</a:t>
            </a:r>
          </a:p>
        </p:txBody>
      </p:sp>
      <p:sp>
        <p:nvSpPr>
          <p:cNvPr id="4" name="TextBox 3">
            <a:extLst>
              <a:ext uri="{FF2B5EF4-FFF2-40B4-BE49-F238E27FC236}">
                <a16:creationId xmlns:a16="http://schemas.microsoft.com/office/drawing/2014/main" id="{B57348C3-D3B3-8B40-B0CA-2A6BB62C87DA}"/>
              </a:ext>
            </a:extLst>
          </p:cNvPr>
          <p:cNvSpPr txBox="1"/>
          <p:nvPr/>
        </p:nvSpPr>
        <p:spPr>
          <a:xfrm>
            <a:off x="963383" y="1891399"/>
            <a:ext cx="10727871" cy="769441"/>
          </a:xfrm>
          <a:prstGeom prst="rect">
            <a:avLst/>
          </a:prstGeom>
          <a:noFill/>
        </p:spPr>
        <p:txBody>
          <a:bodyPr wrap="square" rtlCol="0">
            <a:spAutoFit/>
          </a:bodyPr>
          <a:lstStyle/>
          <a:p>
            <a:r>
              <a:rPr lang="en-US" sz="2000" i="1" dirty="0">
                <a:latin typeface="Century Schoolbook" panose="02040604050505020304" pitchFamily="18" charset="0"/>
              </a:rPr>
              <a:t>Illinois needs effective and quality education for all people. The Illinois Public Agenda for College and Career Success will create </a:t>
            </a:r>
            <a:r>
              <a:rPr lang="en-US" sz="2000" b="1" i="1" dirty="0">
                <a:latin typeface="Century Schoolbook" panose="02040604050505020304" pitchFamily="18" charset="0"/>
              </a:rPr>
              <a:t>one </a:t>
            </a:r>
            <a:r>
              <a:rPr lang="en-US" sz="2000" i="1" dirty="0">
                <a:latin typeface="Century Schoolbook" panose="02040604050505020304" pitchFamily="18" charset="0"/>
              </a:rPr>
              <a:t>Illinois ready to face the future</a:t>
            </a:r>
            <a:r>
              <a:rPr lang="en-US" sz="2400" i="1" dirty="0">
                <a:latin typeface="Century Schoolbook" panose="02040604050505020304" pitchFamily="18" charset="0"/>
              </a:rPr>
              <a:t>.</a:t>
            </a:r>
          </a:p>
        </p:txBody>
      </p:sp>
    </p:spTree>
    <p:extLst>
      <p:ext uri="{BB962C8B-B14F-4D97-AF65-F5344CB8AC3E}">
        <p14:creationId xmlns:p14="http://schemas.microsoft.com/office/powerpoint/2010/main" val="549333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5060" y="691193"/>
            <a:ext cx="5486400" cy="5486400"/>
          </a:xfrm>
          <a:prstGeom prst="rect">
            <a:avLst/>
          </a:prstGeom>
        </p:spPr>
      </p:pic>
    </p:spTree>
    <p:extLst>
      <p:ext uri="{BB962C8B-B14F-4D97-AF65-F5344CB8AC3E}">
        <p14:creationId xmlns:p14="http://schemas.microsoft.com/office/powerpoint/2010/main" val="3692488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2756"/>
            <a:ext cx="9144000" cy="4026959"/>
          </a:xfrm>
          <a:prstGeom prst="rect">
            <a:avLst/>
          </a:prstGeom>
        </p:spPr>
      </p:pic>
      <p:sp>
        <p:nvSpPr>
          <p:cNvPr id="5" name="TextBox 4">
            <a:extLst>
              <a:ext uri="{FF2B5EF4-FFF2-40B4-BE49-F238E27FC236}">
                <a16:creationId xmlns:a16="http://schemas.microsoft.com/office/drawing/2014/main" id="{F73EC2FA-05EB-2941-B530-51298417D0D9}"/>
              </a:ext>
            </a:extLst>
          </p:cNvPr>
          <p:cNvSpPr txBox="1"/>
          <p:nvPr/>
        </p:nvSpPr>
        <p:spPr>
          <a:xfrm>
            <a:off x="0" y="919536"/>
            <a:ext cx="12192000" cy="461665"/>
          </a:xfrm>
          <a:prstGeom prst="rect">
            <a:avLst/>
          </a:prstGeom>
          <a:noFill/>
        </p:spPr>
        <p:txBody>
          <a:bodyPr wrap="square" rtlCol="0">
            <a:spAutoFit/>
          </a:bodyPr>
          <a:lstStyle/>
          <a:p>
            <a:pPr algn="ctr"/>
            <a:r>
              <a:rPr lang="en-US" sz="2400" dirty="0">
                <a:latin typeface="Tw Cen MT" panose="020B0602020104020603" pitchFamily="34" charset="0"/>
              </a:rPr>
              <a:t>Illinois 60 x 2025 Goal</a:t>
            </a:r>
          </a:p>
        </p:txBody>
      </p:sp>
    </p:spTree>
    <p:extLst>
      <p:ext uri="{BB962C8B-B14F-4D97-AF65-F5344CB8AC3E}">
        <p14:creationId xmlns:p14="http://schemas.microsoft.com/office/powerpoint/2010/main" val="2407584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371600"/>
          </a:xfrm>
        </p:spPr>
        <p:txBody>
          <a:bodyPr>
            <a:normAutofit/>
          </a:bodyPr>
          <a:lstStyle/>
          <a:p>
            <a:pPr algn="ctr"/>
            <a:r>
              <a:rPr lang="en-US" sz="3600" b="1" dirty="0">
                <a:solidFill>
                  <a:srgbClr val="004D5C"/>
                </a:solidFill>
                <a:latin typeface="Tw Cen MT" panose="020B0602020104020603" pitchFamily="34" charset="0"/>
              </a:rPr>
              <a:t>Milestones</a:t>
            </a:r>
          </a:p>
        </p:txBody>
      </p:sp>
      <p:sp>
        <p:nvSpPr>
          <p:cNvPr id="8" name="TextBox 7">
            <a:extLst>
              <a:ext uri="{FF2B5EF4-FFF2-40B4-BE49-F238E27FC236}">
                <a16:creationId xmlns:a16="http://schemas.microsoft.com/office/drawing/2014/main" id="{F73EC2FA-05EB-2941-B530-51298417D0D9}"/>
              </a:ext>
            </a:extLst>
          </p:cNvPr>
          <p:cNvSpPr txBox="1"/>
          <p:nvPr/>
        </p:nvSpPr>
        <p:spPr>
          <a:xfrm>
            <a:off x="20321" y="2852279"/>
            <a:ext cx="12192000" cy="1323439"/>
          </a:xfrm>
          <a:prstGeom prst="rect">
            <a:avLst/>
          </a:prstGeom>
          <a:noFill/>
        </p:spPr>
        <p:txBody>
          <a:bodyPr wrap="square" rtlCol="0">
            <a:spAutoFit/>
          </a:bodyPr>
          <a:lstStyle/>
          <a:p>
            <a:pPr algn="ctr"/>
            <a:r>
              <a:rPr lang="en-US" sz="4000" dirty="0">
                <a:latin typeface="Tw Cen MT" panose="020B0602020104020603" pitchFamily="34" charset="0"/>
              </a:rPr>
              <a:t>Pension Crisis and </a:t>
            </a:r>
          </a:p>
          <a:p>
            <a:pPr algn="ctr"/>
            <a:r>
              <a:rPr lang="en-US" sz="4000" dirty="0">
                <a:latin typeface="Tw Cen MT" panose="020B0602020104020603" pitchFamily="34" charset="0"/>
              </a:rPr>
              <a:t>“Real” Budget Reduction</a:t>
            </a:r>
          </a:p>
        </p:txBody>
      </p:sp>
    </p:spTree>
    <p:extLst>
      <p:ext uri="{BB962C8B-B14F-4D97-AF65-F5344CB8AC3E}">
        <p14:creationId xmlns:p14="http://schemas.microsoft.com/office/powerpoint/2010/main" val="2865633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3EC2FA-05EB-2941-B530-51298417D0D9}"/>
              </a:ext>
            </a:extLst>
          </p:cNvPr>
          <p:cNvSpPr txBox="1"/>
          <p:nvPr/>
        </p:nvSpPr>
        <p:spPr>
          <a:xfrm>
            <a:off x="0" y="611759"/>
            <a:ext cx="12192000" cy="830997"/>
          </a:xfrm>
          <a:prstGeom prst="rect">
            <a:avLst/>
          </a:prstGeom>
          <a:noFill/>
        </p:spPr>
        <p:txBody>
          <a:bodyPr wrap="square" rtlCol="0">
            <a:spAutoFit/>
          </a:bodyPr>
          <a:lstStyle/>
          <a:p>
            <a:pPr algn="ctr"/>
            <a:r>
              <a:rPr lang="en-US" sz="2400" dirty="0">
                <a:latin typeface="Tw Cen MT" panose="020B0602020104020603" pitchFamily="34" charset="0"/>
              </a:rPr>
              <a:t>SURS Funding Compared to Higher Education Funding</a:t>
            </a:r>
          </a:p>
          <a:p>
            <a:pPr algn="ctr"/>
            <a:r>
              <a:rPr lang="en-US" sz="2400" dirty="0">
                <a:latin typeface="Tw Cen MT" panose="020B0602020104020603" pitchFamily="34" charset="0"/>
              </a:rPr>
              <a:t>Fiscal Years 2000 to 2009 (General Funds)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442756"/>
            <a:ext cx="9144000" cy="4362180"/>
          </a:xfrm>
          <a:prstGeom prst="rect">
            <a:avLst/>
          </a:prstGeom>
        </p:spPr>
      </p:pic>
    </p:spTree>
    <p:extLst>
      <p:ext uri="{BB962C8B-B14F-4D97-AF65-F5344CB8AC3E}">
        <p14:creationId xmlns:p14="http://schemas.microsoft.com/office/powerpoint/2010/main" val="381656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4F1372-93D7-DB4E-B102-27A5E50EABE1}"/>
              </a:ext>
            </a:extLst>
          </p:cNvPr>
          <p:cNvPicPr>
            <a:picLocks noChangeAspect="1"/>
          </p:cNvPicPr>
          <p:nvPr/>
        </p:nvPicPr>
        <p:blipFill>
          <a:blip r:embed="rId3"/>
          <a:stretch>
            <a:fillRect/>
          </a:stretch>
        </p:blipFill>
        <p:spPr>
          <a:xfrm>
            <a:off x="3168688" y="2057400"/>
            <a:ext cx="2514600" cy="3175000"/>
          </a:xfrm>
          <a:prstGeom prst="rect">
            <a:avLst/>
          </a:prstGeom>
        </p:spPr>
      </p:pic>
      <p:sp>
        <p:nvSpPr>
          <p:cNvPr id="7" name="TextBox 6">
            <a:extLst>
              <a:ext uri="{FF2B5EF4-FFF2-40B4-BE49-F238E27FC236}">
                <a16:creationId xmlns:a16="http://schemas.microsoft.com/office/drawing/2014/main" id="{B0C6808B-A144-074A-BFB2-BC6769BBBD9B}"/>
              </a:ext>
            </a:extLst>
          </p:cNvPr>
          <p:cNvSpPr txBox="1"/>
          <p:nvPr/>
        </p:nvSpPr>
        <p:spPr>
          <a:xfrm>
            <a:off x="3168688" y="5232400"/>
            <a:ext cx="2514600" cy="400110"/>
          </a:xfrm>
          <a:prstGeom prst="rect">
            <a:avLst/>
          </a:prstGeom>
          <a:noFill/>
        </p:spPr>
        <p:txBody>
          <a:bodyPr wrap="square" rtlCol="0">
            <a:spAutoFit/>
          </a:bodyPr>
          <a:lstStyle/>
          <a:p>
            <a:pPr algn="ctr"/>
            <a:r>
              <a:rPr lang="en-US" sz="2000" i="1" dirty="0" err="1">
                <a:latin typeface="Tw Cen MT" panose="020B0602020104020603" pitchFamily="34" charset="0"/>
              </a:rPr>
              <a:t>Delyte</a:t>
            </a:r>
            <a:r>
              <a:rPr lang="en-US" sz="2000" i="1" dirty="0">
                <a:latin typeface="Tw Cen MT" panose="020B0602020104020603" pitchFamily="34" charset="0"/>
              </a:rPr>
              <a:t> W. Morris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3571" y="2335030"/>
            <a:ext cx="2619741" cy="2619741"/>
          </a:xfrm>
          <a:prstGeom prst="rect">
            <a:avLst/>
          </a:prstGeom>
        </p:spPr>
      </p:pic>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Pre-1961</a:t>
            </a:r>
          </a:p>
        </p:txBody>
      </p:sp>
    </p:spTree>
    <p:extLst>
      <p:ext uri="{BB962C8B-B14F-4D97-AF65-F5344CB8AC3E}">
        <p14:creationId xmlns:p14="http://schemas.microsoft.com/office/powerpoint/2010/main" val="1972273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73EC2FA-05EB-2941-B530-51298417D0D9}"/>
              </a:ext>
            </a:extLst>
          </p:cNvPr>
          <p:cNvSpPr txBox="1"/>
          <p:nvPr/>
        </p:nvSpPr>
        <p:spPr>
          <a:xfrm>
            <a:off x="0" y="611759"/>
            <a:ext cx="12192000" cy="954107"/>
          </a:xfrm>
          <a:prstGeom prst="rect">
            <a:avLst/>
          </a:prstGeom>
          <a:noFill/>
        </p:spPr>
        <p:txBody>
          <a:bodyPr wrap="square" rtlCol="0">
            <a:spAutoFit/>
          </a:bodyPr>
          <a:lstStyle/>
          <a:p>
            <a:pPr algn="ctr"/>
            <a:r>
              <a:rPr lang="en-US" sz="2400" dirty="0">
                <a:latin typeface="Tw Cen MT" panose="020B0602020104020603" pitchFamily="34" charset="0"/>
              </a:rPr>
              <a:t>“Real” Funding Decline</a:t>
            </a:r>
          </a:p>
          <a:p>
            <a:pPr algn="ctr"/>
            <a:endParaRPr lang="en-US" sz="1100" dirty="0">
              <a:latin typeface="Tw Cen MT" panose="020B0602020104020603" pitchFamily="34" charset="0"/>
            </a:endParaRPr>
          </a:p>
          <a:p>
            <a:pPr algn="ctr"/>
            <a:r>
              <a:rPr lang="en-US" sz="2000" dirty="0">
                <a:latin typeface="Tw Cen MT" panose="020B0602020104020603" pitchFamily="34" charset="0"/>
              </a:rPr>
              <a:t>Illinois Public University Appropriations History Adjusted for Mandates and Inflation (CPI and HEPI)</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842941"/>
            <a:ext cx="9144000" cy="4459279"/>
          </a:xfrm>
          <a:prstGeom prst="rect">
            <a:avLst/>
          </a:prstGeom>
        </p:spPr>
      </p:pic>
    </p:spTree>
    <p:extLst>
      <p:ext uri="{BB962C8B-B14F-4D97-AF65-F5344CB8AC3E}">
        <p14:creationId xmlns:p14="http://schemas.microsoft.com/office/powerpoint/2010/main" val="328440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048899"/>
          </a:xfrm>
        </p:spPr>
        <p:txBody>
          <a:bodyPr>
            <a:normAutofit/>
          </a:bodyPr>
          <a:lstStyle/>
          <a:p>
            <a:pPr algn="ctr"/>
            <a:r>
              <a:rPr lang="en-US" sz="3600" b="1" dirty="0">
                <a:solidFill>
                  <a:srgbClr val="004D5C"/>
                </a:solidFill>
                <a:latin typeface="Tw Cen MT" panose="020B0602020104020603" pitchFamily="34" charset="0"/>
              </a:rPr>
              <a:t>So where do we stand now?</a:t>
            </a:r>
          </a:p>
        </p:txBody>
      </p:sp>
      <p:sp>
        <p:nvSpPr>
          <p:cNvPr id="8" name="TextBox 7">
            <a:extLst>
              <a:ext uri="{FF2B5EF4-FFF2-40B4-BE49-F238E27FC236}">
                <a16:creationId xmlns:a16="http://schemas.microsoft.com/office/drawing/2014/main" id="{F73EC2FA-05EB-2941-B530-51298417D0D9}"/>
              </a:ext>
            </a:extLst>
          </p:cNvPr>
          <p:cNvSpPr txBox="1"/>
          <p:nvPr/>
        </p:nvSpPr>
        <p:spPr>
          <a:xfrm>
            <a:off x="1" y="1307959"/>
            <a:ext cx="12192000" cy="523220"/>
          </a:xfrm>
          <a:prstGeom prst="rect">
            <a:avLst/>
          </a:prstGeom>
          <a:noFill/>
        </p:spPr>
        <p:txBody>
          <a:bodyPr wrap="square" rtlCol="0">
            <a:spAutoFit/>
          </a:bodyPr>
          <a:lstStyle/>
          <a:p>
            <a:pPr algn="ctr"/>
            <a:r>
              <a:rPr lang="en-US" sz="2800" dirty="0">
                <a:latin typeface="Tw Cen MT" panose="020B0602020104020603" pitchFamily="34" charset="0"/>
              </a:rPr>
              <a:t>A different demographic challenge</a:t>
            </a:r>
          </a:p>
        </p:txBody>
      </p:sp>
      <p:sp>
        <p:nvSpPr>
          <p:cNvPr id="2" name="Rectangle 1"/>
          <p:cNvSpPr/>
          <p:nvPr/>
        </p:nvSpPr>
        <p:spPr>
          <a:xfrm>
            <a:off x="1109999" y="2077324"/>
            <a:ext cx="4794913" cy="2862322"/>
          </a:xfrm>
          <a:prstGeom prst="rect">
            <a:avLst/>
          </a:prstGeom>
        </p:spPr>
        <p:txBody>
          <a:bodyPr wrap="square">
            <a:spAutoFit/>
          </a:bodyPr>
          <a:lstStyle/>
          <a:p>
            <a:pPr algn="ctr"/>
            <a:r>
              <a:rPr lang="en-US" sz="2000" cap="small" dirty="0">
                <a:latin typeface="Tw Cen MT" panose="020B0602020104020603" pitchFamily="34" charset="0"/>
              </a:rPr>
              <a:t>Illinois</a:t>
            </a:r>
            <a:endParaRPr lang="en-US" sz="2000" dirty="0">
              <a:latin typeface="Tw Cen MT" panose="020B0602020104020603" pitchFamily="34" charset="0"/>
            </a:endParaRPr>
          </a:p>
          <a:p>
            <a:pPr marL="285750" indent="-285750">
              <a:buFont typeface="Arial" panose="020B0604020202020204" pitchFamily="34" charset="0"/>
              <a:buChar char="•"/>
            </a:pPr>
            <a:r>
              <a:rPr lang="en-US" sz="2000" dirty="0">
                <a:latin typeface="Tw Cen MT" panose="020B0602020104020603" pitchFamily="34" charset="0"/>
              </a:rPr>
              <a:t>5</a:t>
            </a:r>
            <a:r>
              <a:rPr lang="en-US" sz="2000" baseline="30000" dirty="0">
                <a:latin typeface="Tw Cen MT" panose="020B0602020104020603" pitchFamily="34" charset="0"/>
              </a:rPr>
              <a:t>th</a:t>
            </a:r>
            <a:r>
              <a:rPr lang="en-US" sz="2000" dirty="0">
                <a:latin typeface="Tw Cen MT" panose="020B0602020104020603" pitchFamily="34" charset="0"/>
              </a:rPr>
              <a:t> Highest producer of high school graduates with 140,000 high school graduates, on average, projected per year between school years 2011-12 and 2031-32</a:t>
            </a:r>
          </a:p>
          <a:p>
            <a:pPr marL="285750" indent="-285750">
              <a:buFont typeface="Arial" panose="020B0604020202020204" pitchFamily="34" charset="0"/>
              <a:buChar char="•"/>
            </a:pPr>
            <a:r>
              <a:rPr lang="en-US" sz="2000" dirty="0">
                <a:latin typeface="Tw Cen MT" panose="020B0602020104020603" pitchFamily="34" charset="0"/>
              </a:rPr>
              <a:t>The total number of graduates in Illinois is not projected to increase after 2011-12, ending at 124,600 in 2031-32</a:t>
            </a:r>
          </a:p>
        </p:txBody>
      </p:sp>
      <p:pic>
        <p:nvPicPr>
          <p:cNvPr id="5" name="Picture 4">
            <a:extLst>
              <a:ext uri="{FF2B5EF4-FFF2-40B4-BE49-F238E27FC236}">
                <a16:creationId xmlns:a16="http://schemas.microsoft.com/office/drawing/2014/main" id="{8EE0213D-FE3F-9D4D-A970-3B71224C67AB}"/>
              </a:ext>
            </a:extLst>
          </p:cNvPr>
          <p:cNvPicPr>
            <a:picLocks noChangeAspect="1"/>
          </p:cNvPicPr>
          <p:nvPr/>
        </p:nvPicPr>
        <p:blipFill rotWithShape="1">
          <a:blip r:embed="rId3">
            <a:extLst>
              <a:ext uri="{28A0092B-C50C-407E-A947-70E740481C1C}">
                <a14:useLocalDpi xmlns:a14="http://schemas.microsoft.com/office/drawing/2010/main" val="0"/>
              </a:ext>
            </a:extLst>
          </a:blip>
          <a:srcRect l="56529" r="846"/>
          <a:stretch/>
        </p:blipFill>
        <p:spPr>
          <a:xfrm>
            <a:off x="6121401" y="2085704"/>
            <a:ext cx="4798381" cy="2853942"/>
          </a:xfrm>
          <a:prstGeom prst="rect">
            <a:avLst/>
          </a:prstGeom>
        </p:spPr>
      </p:pic>
      <p:sp>
        <p:nvSpPr>
          <p:cNvPr id="3" name="Rectangle 2"/>
          <p:cNvSpPr/>
          <p:nvPr/>
        </p:nvSpPr>
        <p:spPr>
          <a:xfrm>
            <a:off x="1109999" y="5016514"/>
            <a:ext cx="4794913" cy="338554"/>
          </a:xfrm>
          <a:prstGeom prst="rect">
            <a:avLst/>
          </a:prstGeom>
        </p:spPr>
        <p:txBody>
          <a:bodyPr wrap="square">
            <a:spAutoFit/>
          </a:bodyPr>
          <a:lstStyle/>
          <a:p>
            <a:pPr algn="ctr"/>
            <a:r>
              <a:rPr lang="en-US" sz="1600" i="1" dirty="0">
                <a:latin typeface="Tw Cen MT" panose="020B0602020104020603" pitchFamily="34" charset="0"/>
              </a:rPr>
              <a:t>Source:  Knocking at the College Door, 2016, WICCHE</a:t>
            </a:r>
          </a:p>
        </p:txBody>
      </p:sp>
      <p:sp>
        <p:nvSpPr>
          <p:cNvPr id="9" name="Rectangle 8"/>
          <p:cNvSpPr/>
          <p:nvPr/>
        </p:nvSpPr>
        <p:spPr>
          <a:xfrm>
            <a:off x="3698544" y="5802898"/>
            <a:ext cx="4794913" cy="523220"/>
          </a:xfrm>
          <a:prstGeom prst="rect">
            <a:avLst/>
          </a:prstGeom>
        </p:spPr>
        <p:txBody>
          <a:bodyPr wrap="square">
            <a:spAutoFit/>
          </a:bodyPr>
          <a:lstStyle/>
          <a:p>
            <a:pPr algn="ctr"/>
            <a:r>
              <a:rPr lang="en-US" sz="2800" b="1" dirty="0">
                <a:latin typeface="Tw Cen MT" panose="020B0602020104020603" pitchFamily="34" charset="0"/>
              </a:rPr>
              <a:t>Plus:  Outmigration</a:t>
            </a:r>
          </a:p>
        </p:txBody>
      </p:sp>
    </p:spTree>
    <p:extLst>
      <p:ext uri="{BB962C8B-B14F-4D97-AF65-F5344CB8AC3E}">
        <p14:creationId xmlns:p14="http://schemas.microsoft.com/office/powerpoint/2010/main" val="4196628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6403323"/>
          </a:xfrm>
        </p:spPr>
        <p:txBody>
          <a:bodyPr>
            <a:normAutofit/>
          </a:bodyPr>
          <a:lstStyle/>
          <a:p>
            <a:pPr algn="ctr"/>
            <a:r>
              <a:rPr lang="en-US" sz="3600" b="1" cap="small" dirty="0">
                <a:solidFill>
                  <a:srgbClr val="004D5C"/>
                </a:solidFill>
                <a:latin typeface="Tw Cen MT" panose="020B0602020104020603" pitchFamily="34" charset="0"/>
              </a:rPr>
              <a:t>In light of the lessons learned from the past</a:t>
            </a:r>
          </a:p>
        </p:txBody>
      </p:sp>
    </p:spTree>
    <p:extLst>
      <p:ext uri="{BB962C8B-B14F-4D97-AF65-F5344CB8AC3E}">
        <p14:creationId xmlns:p14="http://schemas.microsoft.com/office/powerpoint/2010/main" val="1290822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1" y="365122"/>
            <a:ext cx="12192000" cy="1048899"/>
          </a:xfrm>
        </p:spPr>
        <p:txBody>
          <a:bodyPr>
            <a:normAutofit/>
          </a:bodyPr>
          <a:lstStyle/>
          <a:p>
            <a:pPr algn="ctr"/>
            <a:r>
              <a:rPr lang="en-US" sz="3600" b="1" dirty="0">
                <a:solidFill>
                  <a:srgbClr val="004D5C"/>
                </a:solidFill>
                <a:latin typeface="Tw Cen MT" panose="020B0602020104020603" pitchFamily="34" charset="0"/>
              </a:rPr>
              <a:t>So where do we stand now?</a:t>
            </a:r>
          </a:p>
        </p:txBody>
      </p:sp>
      <p:sp>
        <p:nvSpPr>
          <p:cNvPr id="8" name="TextBox 7">
            <a:extLst>
              <a:ext uri="{FF2B5EF4-FFF2-40B4-BE49-F238E27FC236}">
                <a16:creationId xmlns:a16="http://schemas.microsoft.com/office/drawing/2014/main" id="{F73EC2FA-05EB-2941-B530-51298417D0D9}"/>
              </a:ext>
            </a:extLst>
          </p:cNvPr>
          <p:cNvSpPr txBox="1"/>
          <p:nvPr/>
        </p:nvSpPr>
        <p:spPr>
          <a:xfrm>
            <a:off x="1527142" y="1307959"/>
            <a:ext cx="915342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w Cen MT" panose="020B0602020104020603" pitchFamily="34" charset="0"/>
              </a:rPr>
              <a:t>What is the best way to set statewide goals and strategies?</a:t>
            </a:r>
          </a:p>
          <a:p>
            <a:pPr lvl="1"/>
            <a:endParaRPr lang="en-US" sz="1200" dirty="0">
              <a:latin typeface="Tw Cen MT" panose="020B0602020104020603" pitchFamily="34" charset="0"/>
            </a:endParaRPr>
          </a:p>
          <a:p>
            <a:pPr marL="914400" lvl="1" indent="-457200">
              <a:buFont typeface="Wingdings" pitchFamily="2" charset="2"/>
              <a:buChar char="Ø"/>
            </a:pPr>
            <a:r>
              <a:rPr lang="en-US" sz="2800" dirty="0">
                <a:latin typeface="Tw Cen MT" panose="020B0602020104020603" pitchFamily="34" charset="0"/>
              </a:rPr>
              <a:t>How can we get the public universities, the privates, and the community colleges to collectively develop and work toward those goals?</a:t>
            </a:r>
          </a:p>
          <a:p>
            <a:endParaRPr lang="en-US" sz="1200" dirty="0">
              <a:latin typeface="Tw Cen MT" panose="020B0602020104020603" pitchFamily="34" charset="0"/>
            </a:endParaRPr>
          </a:p>
          <a:p>
            <a:pPr marL="457200" indent="-457200">
              <a:buFont typeface="Arial" panose="020B0604020202020204" pitchFamily="34" charset="0"/>
              <a:buChar char="•"/>
            </a:pPr>
            <a:r>
              <a:rPr lang="en-US" sz="2800" dirty="0">
                <a:latin typeface="Tw Cen MT" panose="020B0602020104020603" pitchFamily="34" charset="0"/>
              </a:rPr>
              <a:t>What is going to be the IBHE’s strategy for working with the Legislature and the Governor and for restoring confidence in the IBHE as the leading voice for higher education in the state?</a:t>
            </a:r>
          </a:p>
        </p:txBody>
      </p:sp>
    </p:spTree>
    <p:extLst>
      <p:ext uri="{BB962C8B-B14F-4D97-AF65-F5344CB8AC3E}">
        <p14:creationId xmlns:p14="http://schemas.microsoft.com/office/powerpoint/2010/main" val="29383716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gradFill>
            <a:gsLst>
              <a:gs pos="0">
                <a:srgbClr val="004D5C"/>
              </a:gs>
              <a:gs pos="50000">
                <a:srgbClr val="006F7E"/>
              </a:gs>
              <a:gs pos="100000">
                <a:srgbClr val="004D5C"/>
              </a:gs>
            </a:gsLst>
            <a:lin ang="2520000" scaled="0"/>
          </a:gradFill>
          <a:ln w="431800">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7102" y="1561147"/>
            <a:ext cx="4572000" cy="3327375"/>
          </a:xfrm>
          <a:prstGeom prst="rect">
            <a:avLst/>
          </a:prstGeom>
          <a:effectLst>
            <a:outerShdw blurRad="25400" dist="25400" dir="2700000" algn="tl" rotWithShape="0">
              <a:prstClr val="black">
                <a:alpha val="40000"/>
              </a:prstClr>
            </a:outerShdw>
          </a:effectLst>
        </p:spPr>
      </p:pic>
    </p:spTree>
    <p:extLst>
      <p:ext uri="{BB962C8B-B14F-4D97-AF65-F5344CB8AC3E}">
        <p14:creationId xmlns:p14="http://schemas.microsoft.com/office/powerpoint/2010/main" val="632943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Pre-1961</a:t>
            </a:r>
          </a:p>
        </p:txBody>
      </p:sp>
      <p:sp>
        <p:nvSpPr>
          <p:cNvPr id="2" name="Rectangle 1"/>
          <p:cNvSpPr/>
          <p:nvPr/>
        </p:nvSpPr>
        <p:spPr>
          <a:xfrm>
            <a:off x="1066800" y="2057400"/>
            <a:ext cx="10058400" cy="461665"/>
          </a:xfrm>
          <a:prstGeom prst="rect">
            <a:avLst/>
          </a:prstGeom>
        </p:spPr>
        <p:txBody>
          <a:bodyPr wrap="square">
            <a:spAutoFit/>
          </a:bodyPr>
          <a:lstStyle/>
          <a:p>
            <a:pPr algn="ctr"/>
            <a:r>
              <a:rPr lang="en-US" sz="2400" dirty="0">
                <a:latin typeface="Tw Cen MT" panose="020B0602020104020603" pitchFamily="34" charset="0"/>
              </a:rPr>
              <a:t>Most of remainder of public institutions were teachers colleges. </a:t>
            </a:r>
          </a:p>
        </p:txBody>
      </p:sp>
      <p:pic>
        <p:nvPicPr>
          <p:cNvPr id="10" name="Picture 9">
            <a:extLst>
              <a:ext uri="{FF2B5EF4-FFF2-40B4-BE49-F238E27FC236}">
                <a16:creationId xmlns:a16="http://schemas.microsoft.com/office/drawing/2014/main" id="{F59C2A3D-4D83-154F-AA3C-95511C54AB0C}"/>
              </a:ext>
            </a:extLst>
          </p:cNvPr>
          <p:cNvPicPr>
            <a:picLocks noChangeAspect="1"/>
          </p:cNvPicPr>
          <p:nvPr/>
        </p:nvPicPr>
        <p:blipFill>
          <a:blip r:embed="rId3"/>
          <a:stretch>
            <a:fillRect/>
          </a:stretch>
        </p:blipFill>
        <p:spPr>
          <a:xfrm>
            <a:off x="5181600" y="2971799"/>
            <a:ext cx="1828800" cy="1828800"/>
          </a:xfrm>
          <a:prstGeom prst="rect">
            <a:avLst/>
          </a:prstGeom>
        </p:spPr>
      </p:pic>
      <p:pic>
        <p:nvPicPr>
          <p:cNvPr id="11" name="Picture 10">
            <a:extLst>
              <a:ext uri="{FF2B5EF4-FFF2-40B4-BE49-F238E27FC236}">
                <a16:creationId xmlns:a16="http://schemas.microsoft.com/office/drawing/2014/main" id="{F7E0E235-596C-C84F-8CCC-5F656E14A999}"/>
              </a:ext>
            </a:extLst>
          </p:cNvPr>
          <p:cNvPicPr>
            <a:picLocks noChangeAspect="1"/>
          </p:cNvPicPr>
          <p:nvPr/>
        </p:nvPicPr>
        <p:blipFill>
          <a:blip r:embed="rId4"/>
          <a:stretch>
            <a:fillRect/>
          </a:stretch>
        </p:blipFill>
        <p:spPr>
          <a:xfrm>
            <a:off x="8308282" y="2972663"/>
            <a:ext cx="1286958" cy="2220191"/>
          </a:xfrm>
          <a:prstGeom prst="rect">
            <a:avLst/>
          </a:prstGeom>
        </p:spPr>
      </p:pic>
      <p:pic>
        <p:nvPicPr>
          <p:cNvPr id="8" name="Picture 7">
            <a:extLst>
              <a:ext uri="{FF2B5EF4-FFF2-40B4-BE49-F238E27FC236}">
                <a16:creationId xmlns:a16="http://schemas.microsoft.com/office/drawing/2014/main" id="{CA14A9C6-4A86-FC4F-8010-344ED6FCBB3D}"/>
              </a:ext>
            </a:extLst>
          </p:cNvPr>
          <p:cNvPicPr>
            <a:picLocks noChangeAspect="1"/>
          </p:cNvPicPr>
          <p:nvPr/>
        </p:nvPicPr>
        <p:blipFill>
          <a:blip r:embed="rId5"/>
          <a:stretch>
            <a:fillRect/>
          </a:stretch>
        </p:blipFill>
        <p:spPr>
          <a:xfrm>
            <a:off x="2312324" y="2971799"/>
            <a:ext cx="1828800" cy="1828800"/>
          </a:xfrm>
          <a:prstGeom prst="rect">
            <a:avLst/>
          </a:prstGeom>
        </p:spPr>
      </p:pic>
    </p:spTree>
    <p:extLst>
      <p:ext uri="{BB962C8B-B14F-4D97-AF65-F5344CB8AC3E}">
        <p14:creationId xmlns:p14="http://schemas.microsoft.com/office/powerpoint/2010/main" val="143194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Pre-1961</a:t>
            </a:r>
          </a:p>
        </p:txBody>
      </p:sp>
      <p:sp>
        <p:nvSpPr>
          <p:cNvPr id="2" name="Rectangle 1"/>
          <p:cNvSpPr/>
          <p:nvPr/>
        </p:nvSpPr>
        <p:spPr>
          <a:xfrm>
            <a:off x="1066800" y="2057400"/>
            <a:ext cx="10058400" cy="461665"/>
          </a:xfrm>
          <a:prstGeom prst="rect">
            <a:avLst/>
          </a:prstGeom>
        </p:spPr>
        <p:txBody>
          <a:bodyPr wrap="square">
            <a:spAutoFit/>
          </a:bodyPr>
          <a:lstStyle/>
          <a:p>
            <a:pPr algn="ctr"/>
            <a:r>
              <a:rPr lang="en-US" sz="2400" dirty="0">
                <a:latin typeface="Tw Cen MT" panose="020B0602020104020603" pitchFamily="34" charset="0"/>
              </a:rPr>
              <a:t>Major private universities</a:t>
            </a:r>
          </a:p>
        </p:txBody>
      </p:sp>
      <p:grpSp>
        <p:nvGrpSpPr>
          <p:cNvPr id="12" name="Group 11"/>
          <p:cNvGrpSpPr/>
          <p:nvPr/>
        </p:nvGrpSpPr>
        <p:grpSpPr>
          <a:xfrm>
            <a:off x="3367174" y="2907282"/>
            <a:ext cx="5457651" cy="2286000"/>
            <a:chOff x="3733454" y="2782591"/>
            <a:chExt cx="5457651" cy="2286000"/>
          </a:xfrm>
        </p:grpSpPr>
        <p:pic>
          <p:nvPicPr>
            <p:cNvPr id="14" name="Picture 13">
              <a:extLst>
                <a:ext uri="{FF2B5EF4-FFF2-40B4-BE49-F238E27FC236}">
                  <a16:creationId xmlns:a16="http://schemas.microsoft.com/office/drawing/2014/main" id="{B9109351-A087-0447-93BD-E7ACFA0BD03E}"/>
                </a:ext>
              </a:extLst>
            </p:cNvPr>
            <p:cNvPicPr>
              <a:picLocks noChangeAspect="1"/>
            </p:cNvPicPr>
            <p:nvPr/>
          </p:nvPicPr>
          <p:blipFill>
            <a:blip r:embed="rId3"/>
            <a:stretch>
              <a:fillRect/>
            </a:stretch>
          </p:blipFill>
          <p:spPr>
            <a:xfrm>
              <a:off x="6905105" y="2782591"/>
              <a:ext cx="2286000" cy="2286000"/>
            </a:xfrm>
            <a:prstGeom prst="rect">
              <a:avLst/>
            </a:prstGeom>
          </p:spPr>
        </p:pic>
        <p:pic>
          <p:nvPicPr>
            <p:cNvPr id="15" name="Picture 14">
              <a:extLst>
                <a:ext uri="{FF2B5EF4-FFF2-40B4-BE49-F238E27FC236}">
                  <a16:creationId xmlns:a16="http://schemas.microsoft.com/office/drawing/2014/main" id="{132EBB99-4878-294E-8818-E6D0B7A6C68D}"/>
                </a:ext>
              </a:extLst>
            </p:cNvPr>
            <p:cNvPicPr>
              <a:picLocks noChangeAspect="1"/>
            </p:cNvPicPr>
            <p:nvPr/>
          </p:nvPicPr>
          <p:blipFill>
            <a:blip r:embed="rId4"/>
            <a:stretch>
              <a:fillRect/>
            </a:stretch>
          </p:blipFill>
          <p:spPr>
            <a:xfrm>
              <a:off x="3733454" y="2782591"/>
              <a:ext cx="2286000" cy="2286000"/>
            </a:xfrm>
            <a:prstGeom prst="rect">
              <a:avLst/>
            </a:prstGeom>
          </p:spPr>
        </p:pic>
      </p:grpSp>
    </p:spTree>
    <p:extLst>
      <p:ext uri="{BB962C8B-B14F-4D97-AF65-F5344CB8AC3E}">
        <p14:creationId xmlns:p14="http://schemas.microsoft.com/office/powerpoint/2010/main" val="2856600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Pre-1961</a:t>
            </a:r>
          </a:p>
        </p:txBody>
      </p:sp>
      <p:sp>
        <p:nvSpPr>
          <p:cNvPr id="2" name="Rectangle 1"/>
          <p:cNvSpPr/>
          <p:nvPr/>
        </p:nvSpPr>
        <p:spPr>
          <a:xfrm>
            <a:off x="1066800" y="2057400"/>
            <a:ext cx="10058400" cy="461665"/>
          </a:xfrm>
          <a:prstGeom prst="rect">
            <a:avLst/>
          </a:prstGeom>
        </p:spPr>
        <p:txBody>
          <a:bodyPr wrap="square">
            <a:spAutoFit/>
          </a:bodyPr>
          <a:lstStyle/>
          <a:p>
            <a:pPr algn="ctr"/>
            <a:r>
              <a:rPr lang="en-US" sz="2400" dirty="0">
                <a:latin typeface="Tw Cen MT" panose="020B0602020104020603" pitchFamily="34" charset="0"/>
              </a:rPr>
              <a:t>Long tradition of excellent private colleges</a:t>
            </a:r>
          </a:p>
        </p:txBody>
      </p:sp>
      <p:grpSp>
        <p:nvGrpSpPr>
          <p:cNvPr id="4" name="Group 3">
            <a:extLst>
              <a:ext uri="{FF2B5EF4-FFF2-40B4-BE49-F238E27FC236}">
                <a16:creationId xmlns:a16="http://schemas.microsoft.com/office/drawing/2014/main" id="{40E09ECE-48CF-2743-8B75-3CE140B4932A}"/>
              </a:ext>
            </a:extLst>
          </p:cNvPr>
          <p:cNvGrpSpPr/>
          <p:nvPr/>
        </p:nvGrpSpPr>
        <p:grpSpPr>
          <a:xfrm>
            <a:off x="1024543" y="2784642"/>
            <a:ext cx="1150070" cy="2176557"/>
            <a:chOff x="1024543" y="2784642"/>
            <a:chExt cx="1150070" cy="2176557"/>
          </a:xfrm>
        </p:grpSpPr>
        <p:pic>
          <p:nvPicPr>
            <p:cNvPr id="7" name="Picture 6">
              <a:extLst>
                <a:ext uri="{FF2B5EF4-FFF2-40B4-BE49-F238E27FC236}">
                  <a16:creationId xmlns:a16="http://schemas.microsoft.com/office/drawing/2014/main" id="{0DBFBD1F-BDC0-1142-B28C-7C05308B3E4C}"/>
                </a:ext>
              </a:extLst>
            </p:cNvPr>
            <p:cNvPicPr>
              <a:picLocks noChangeAspect="1"/>
            </p:cNvPicPr>
            <p:nvPr/>
          </p:nvPicPr>
          <p:blipFill>
            <a:blip r:embed="rId3"/>
            <a:stretch>
              <a:fillRect/>
            </a:stretch>
          </p:blipFill>
          <p:spPr>
            <a:xfrm>
              <a:off x="1024543" y="2784642"/>
              <a:ext cx="1150070" cy="1828800"/>
            </a:xfrm>
            <a:prstGeom prst="rect">
              <a:avLst/>
            </a:prstGeom>
          </p:spPr>
        </p:pic>
        <p:sp>
          <p:nvSpPr>
            <p:cNvPr id="3" name="TextBox 2">
              <a:extLst>
                <a:ext uri="{FF2B5EF4-FFF2-40B4-BE49-F238E27FC236}">
                  <a16:creationId xmlns:a16="http://schemas.microsoft.com/office/drawing/2014/main" id="{BB069C22-0F7B-0543-ADCF-0B322B2BE554}"/>
                </a:ext>
              </a:extLst>
            </p:cNvPr>
            <p:cNvSpPr txBox="1"/>
            <p:nvPr/>
          </p:nvSpPr>
          <p:spPr>
            <a:xfrm>
              <a:off x="1252521" y="4591867"/>
              <a:ext cx="694114" cy="369332"/>
            </a:xfrm>
            <a:prstGeom prst="rect">
              <a:avLst/>
            </a:prstGeom>
            <a:noFill/>
          </p:spPr>
          <p:txBody>
            <a:bodyPr wrap="square" rtlCol="0">
              <a:spAutoFit/>
            </a:bodyPr>
            <a:lstStyle/>
            <a:p>
              <a:r>
                <a:rPr lang="en-US" dirty="0"/>
                <a:t>1837</a:t>
              </a:r>
            </a:p>
          </p:txBody>
        </p:sp>
      </p:grpSp>
      <p:grpSp>
        <p:nvGrpSpPr>
          <p:cNvPr id="5" name="Group 4">
            <a:extLst>
              <a:ext uri="{FF2B5EF4-FFF2-40B4-BE49-F238E27FC236}">
                <a16:creationId xmlns:a16="http://schemas.microsoft.com/office/drawing/2014/main" id="{9883C9C9-ABAB-894D-8F02-B02803DAA4CE}"/>
              </a:ext>
            </a:extLst>
          </p:cNvPr>
          <p:cNvGrpSpPr/>
          <p:nvPr/>
        </p:nvGrpSpPr>
        <p:grpSpPr>
          <a:xfrm>
            <a:off x="3526427" y="2937347"/>
            <a:ext cx="1516777" cy="2023852"/>
            <a:chOff x="3526427" y="2937347"/>
            <a:chExt cx="1516777" cy="2023852"/>
          </a:xfrm>
        </p:grpSpPr>
        <p:pic>
          <p:nvPicPr>
            <p:cNvPr id="8" name="Picture 7">
              <a:extLst>
                <a:ext uri="{FF2B5EF4-FFF2-40B4-BE49-F238E27FC236}">
                  <a16:creationId xmlns:a16="http://schemas.microsoft.com/office/drawing/2014/main" id="{F591E86C-CB49-2B45-9C38-A7360F59E793}"/>
                </a:ext>
              </a:extLst>
            </p:cNvPr>
            <p:cNvPicPr>
              <a:picLocks noChangeAspect="1"/>
            </p:cNvPicPr>
            <p:nvPr/>
          </p:nvPicPr>
          <p:blipFill>
            <a:blip r:embed="rId4"/>
            <a:stretch>
              <a:fillRect/>
            </a:stretch>
          </p:blipFill>
          <p:spPr>
            <a:xfrm>
              <a:off x="3526427" y="2937347"/>
              <a:ext cx="1516777" cy="1600200"/>
            </a:xfrm>
            <a:prstGeom prst="rect">
              <a:avLst/>
            </a:prstGeom>
          </p:spPr>
        </p:pic>
        <p:sp>
          <p:nvSpPr>
            <p:cNvPr id="14" name="TextBox 13">
              <a:extLst>
                <a:ext uri="{FF2B5EF4-FFF2-40B4-BE49-F238E27FC236}">
                  <a16:creationId xmlns:a16="http://schemas.microsoft.com/office/drawing/2014/main" id="{3CB0F786-11D8-5A4A-95EF-A3F5ACB13999}"/>
                </a:ext>
              </a:extLst>
            </p:cNvPr>
            <p:cNvSpPr txBox="1"/>
            <p:nvPr/>
          </p:nvSpPr>
          <p:spPr>
            <a:xfrm>
              <a:off x="3937758" y="4591867"/>
              <a:ext cx="694114" cy="369332"/>
            </a:xfrm>
            <a:prstGeom prst="rect">
              <a:avLst/>
            </a:prstGeom>
            <a:noFill/>
          </p:spPr>
          <p:txBody>
            <a:bodyPr wrap="square" rtlCol="0">
              <a:spAutoFit/>
            </a:bodyPr>
            <a:lstStyle/>
            <a:p>
              <a:r>
                <a:rPr lang="en-US" dirty="0"/>
                <a:t>1829</a:t>
              </a:r>
            </a:p>
          </p:txBody>
        </p:sp>
      </p:grpSp>
      <p:grpSp>
        <p:nvGrpSpPr>
          <p:cNvPr id="27" name="Group 26">
            <a:extLst>
              <a:ext uri="{FF2B5EF4-FFF2-40B4-BE49-F238E27FC236}">
                <a16:creationId xmlns:a16="http://schemas.microsoft.com/office/drawing/2014/main" id="{E0923A9D-863F-2A46-B21A-B4104F03AF65}"/>
              </a:ext>
            </a:extLst>
          </p:cNvPr>
          <p:cNvGrpSpPr/>
          <p:nvPr/>
        </p:nvGrpSpPr>
        <p:grpSpPr>
          <a:xfrm>
            <a:off x="8527472" y="5368645"/>
            <a:ext cx="1869438" cy="1044170"/>
            <a:chOff x="8527472" y="5368645"/>
            <a:chExt cx="1869438" cy="1044170"/>
          </a:xfrm>
        </p:grpSpPr>
        <p:pic>
          <p:nvPicPr>
            <p:cNvPr id="17" name="Picture 16">
              <a:extLst>
                <a:ext uri="{FF2B5EF4-FFF2-40B4-BE49-F238E27FC236}">
                  <a16:creationId xmlns:a16="http://schemas.microsoft.com/office/drawing/2014/main" id="{2AB90072-A2CB-784A-9536-3DD6539CE715}"/>
                </a:ext>
              </a:extLst>
            </p:cNvPr>
            <p:cNvPicPr>
              <a:picLocks noChangeAspect="1"/>
            </p:cNvPicPr>
            <p:nvPr/>
          </p:nvPicPr>
          <p:blipFill rotWithShape="1">
            <a:blip r:embed="rId5"/>
            <a:srcRect l="9021" t="33841" r="6100" b="32946"/>
            <a:stretch/>
          </p:blipFill>
          <p:spPr>
            <a:xfrm>
              <a:off x="8527472" y="5368645"/>
              <a:ext cx="1869438" cy="731520"/>
            </a:xfrm>
            <a:prstGeom prst="rect">
              <a:avLst/>
            </a:prstGeom>
          </p:spPr>
        </p:pic>
        <p:sp>
          <p:nvSpPr>
            <p:cNvPr id="18" name="TextBox 17">
              <a:extLst>
                <a:ext uri="{FF2B5EF4-FFF2-40B4-BE49-F238E27FC236}">
                  <a16:creationId xmlns:a16="http://schemas.microsoft.com/office/drawing/2014/main" id="{C13AC07A-2A9E-8045-A876-8CC207AD3D03}"/>
                </a:ext>
              </a:extLst>
            </p:cNvPr>
            <p:cNvSpPr txBox="1"/>
            <p:nvPr/>
          </p:nvSpPr>
          <p:spPr>
            <a:xfrm>
              <a:off x="9115134" y="6043483"/>
              <a:ext cx="694114" cy="369332"/>
            </a:xfrm>
            <a:prstGeom prst="rect">
              <a:avLst/>
            </a:prstGeom>
            <a:noFill/>
          </p:spPr>
          <p:txBody>
            <a:bodyPr wrap="square" rtlCol="0">
              <a:spAutoFit/>
            </a:bodyPr>
            <a:lstStyle/>
            <a:p>
              <a:r>
                <a:rPr lang="en-US" dirty="0"/>
                <a:t>1846</a:t>
              </a:r>
            </a:p>
          </p:txBody>
        </p:sp>
      </p:grpSp>
      <p:grpSp>
        <p:nvGrpSpPr>
          <p:cNvPr id="6" name="Group 5">
            <a:extLst>
              <a:ext uri="{FF2B5EF4-FFF2-40B4-BE49-F238E27FC236}">
                <a16:creationId xmlns:a16="http://schemas.microsoft.com/office/drawing/2014/main" id="{4829983D-2725-F14A-ABE2-581833B51C72}"/>
              </a:ext>
            </a:extLst>
          </p:cNvPr>
          <p:cNvGrpSpPr/>
          <p:nvPr/>
        </p:nvGrpSpPr>
        <p:grpSpPr>
          <a:xfrm>
            <a:off x="6096000" y="2933247"/>
            <a:ext cx="2286000" cy="2027952"/>
            <a:chOff x="6096000" y="2933247"/>
            <a:chExt cx="2286000" cy="2027952"/>
          </a:xfrm>
        </p:grpSpPr>
        <p:pic>
          <p:nvPicPr>
            <p:cNvPr id="11" name="Picture 10">
              <a:extLst>
                <a:ext uri="{FF2B5EF4-FFF2-40B4-BE49-F238E27FC236}">
                  <a16:creationId xmlns:a16="http://schemas.microsoft.com/office/drawing/2014/main" id="{D1D7A181-3E61-AC47-9662-3DAA7DFC060D}"/>
                </a:ext>
              </a:extLst>
            </p:cNvPr>
            <p:cNvPicPr>
              <a:picLocks noChangeAspect="1"/>
            </p:cNvPicPr>
            <p:nvPr/>
          </p:nvPicPr>
          <p:blipFill>
            <a:blip r:embed="rId6"/>
            <a:stretch>
              <a:fillRect/>
            </a:stretch>
          </p:blipFill>
          <p:spPr>
            <a:xfrm>
              <a:off x="6096000" y="2933247"/>
              <a:ext cx="2286000" cy="1632857"/>
            </a:xfrm>
            <a:prstGeom prst="rect">
              <a:avLst/>
            </a:prstGeom>
          </p:spPr>
        </p:pic>
        <p:sp>
          <p:nvSpPr>
            <p:cNvPr id="19" name="TextBox 18">
              <a:extLst>
                <a:ext uri="{FF2B5EF4-FFF2-40B4-BE49-F238E27FC236}">
                  <a16:creationId xmlns:a16="http://schemas.microsoft.com/office/drawing/2014/main" id="{758DE42A-CC93-D941-9313-21F5F13F5A74}"/>
                </a:ext>
              </a:extLst>
            </p:cNvPr>
            <p:cNvSpPr txBox="1"/>
            <p:nvPr/>
          </p:nvSpPr>
          <p:spPr>
            <a:xfrm>
              <a:off x="6891943" y="4591867"/>
              <a:ext cx="694114" cy="369332"/>
            </a:xfrm>
            <a:prstGeom prst="rect">
              <a:avLst/>
            </a:prstGeom>
            <a:noFill/>
          </p:spPr>
          <p:txBody>
            <a:bodyPr wrap="square" rtlCol="0">
              <a:spAutoFit/>
            </a:bodyPr>
            <a:lstStyle/>
            <a:p>
              <a:r>
                <a:rPr lang="en-US" dirty="0"/>
                <a:t>1898</a:t>
              </a:r>
            </a:p>
          </p:txBody>
        </p:sp>
      </p:grpSp>
      <p:grpSp>
        <p:nvGrpSpPr>
          <p:cNvPr id="25" name="Group 24">
            <a:extLst>
              <a:ext uri="{FF2B5EF4-FFF2-40B4-BE49-F238E27FC236}">
                <a16:creationId xmlns:a16="http://schemas.microsoft.com/office/drawing/2014/main" id="{F20E396D-236C-F44C-89DE-1439099754D4}"/>
              </a:ext>
            </a:extLst>
          </p:cNvPr>
          <p:cNvGrpSpPr/>
          <p:nvPr/>
        </p:nvGrpSpPr>
        <p:grpSpPr>
          <a:xfrm>
            <a:off x="1760914" y="5094571"/>
            <a:ext cx="2743200" cy="1318244"/>
            <a:chOff x="1760914" y="5094571"/>
            <a:chExt cx="2743200" cy="1318244"/>
          </a:xfrm>
        </p:grpSpPr>
        <p:pic>
          <p:nvPicPr>
            <p:cNvPr id="16" name="Picture 15">
              <a:extLst>
                <a:ext uri="{FF2B5EF4-FFF2-40B4-BE49-F238E27FC236}">
                  <a16:creationId xmlns:a16="http://schemas.microsoft.com/office/drawing/2014/main" id="{43FA2664-25BD-6E4E-8955-78263EA4B803}"/>
                </a:ext>
              </a:extLst>
            </p:cNvPr>
            <p:cNvPicPr>
              <a:picLocks noChangeAspect="1"/>
            </p:cNvPicPr>
            <p:nvPr/>
          </p:nvPicPr>
          <p:blipFill rotWithShape="1">
            <a:blip r:embed="rId7"/>
            <a:srcRect l="4644" t="18703" r="4446" b="18798"/>
            <a:stretch/>
          </p:blipFill>
          <p:spPr>
            <a:xfrm>
              <a:off x="1760914" y="5094571"/>
              <a:ext cx="2743200" cy="1097281"/>
            </a:xfrm>
            <a:prstGeom prst="rect">
              <a:avLst/>
            </a:prstGeom>
          </p:spPr>
        </p:pic>
        <p:sp>
          <p:nvSpPr>
            <p:cNvPr id="21" name="TextBox 20">
              <a:extLst>
                <a:ext uri="{FF2B5EF4-FFF2-40B4-BE49-F238E27FC236}">
                  <a16:creationId xmlns:a16="http://schemas.microsoft.com/office/drawing/2014/main" id="{ABFFFE44-692A-8B40-984C-0AD09644EA8E}"/>
                </a:ext>
              </a:extLst>
            </p:cNvPr>
            <p:cNvSpPr txBox="1"/>
            <p:nvPr/>
          </p:nvSpPr>
          <p:spPr>
            <a:xfrm>
              <a:off x="2785457" y="6043483"/>
              <a:ext cx="694114" cy="369332"/>
            </a:xfrm>
            <a:prstGeom prst="rect">
              <a:avLst/>
            </a:prstGeom>
            <a:noFill/>
          </p:spPr>
          <p:txBody>
            <a:bodyPr wrap="square" rtlCol="0">
              <a:spAutoFit/>
            </a:bodyPr>
            <a:lstStyle/>
            <a:p>
              <a:r>
                <a:rPr lang="en-US" dirty="0"/>
                <a:t>1860</a:t>
              </a:r>
            </a:p>
          </p:txBody>
        </p:sp>
      </p:grpSp>
      <p:grpSp>
        <p:nvGrpSpPr>
          <p:cNvPr id="26" name="Group 25">
            <a:extLst>
              <a:ext uri="{FF2B5EF4-FFF2-40B4-BE49-F238E27FC236}">
                <a16:creationId xmlns:a16="http://schemas.microsoft.com/office/drawing/2014/main" id="{FFB26835-451E-AD4E-9EFA-87834A89D3EC}"/>
              </a:ext>
            </a:extLst>
          </p:cNvPr>
          <p:cNvGrpSpPr/>
          <p:nvPr/>
        </p:nvGrpSpPr>
        <p:grpSpPr>
          <a:xfrm>
            <a:off x="5144193" y="5094571"/>
            <a:ext cx="2743200" cy="1318244"/>
            <a:chOff x="5144193" y="5094571"/>
            <a:chExt cx="2743200" cy="1318244"/>
          </a:xfrm>
        </p:grpSpPr>
        <p:pic>
          <p:nvPicPr>
            <p:cNvPr id="9" name="Picture 8">
              <a:extLst>
                <a:ext uri="{FF2B5EF4-FFF2-40B4-BE49-F238E27FC236}">
                  <a16:creationId xmlns:a16="http://schemas.microsoft.com/office/drawing/2014/main" id="{40E29EA3-2A40-8745-A823-CABE7286066A}"/>
                </a:ext>
              </a:extLst>
            </p:cNvPr>
            <p:cNvPicPr>
              <a:picLocks noChangeAspect="1"/>
            </p:cNvPicPr>
            <p:nvPr/>
          </p:nvPicPr>
          <p:blipFill>
            <a:blip r:embed="rId8"/>
            <a:stretch>
              <a:fillRect/>
            </a:stretch>
          </p:blipFill>
          <p:spPr>
            <a:xfrm>
              <a:off x="5144193" y="5094571"/>
              <a:ext cx="2743200" cy="1005594"/>
            </a:xfrm>
            <a:prstGeom prst="rect">
              <a:avLst/>
            </a:prstGeom>
          </p:spPr>
        </p:pic>
        <p:sp>
          <p:nvSpPr>
            <p:cNvPr id="22" name="TextBox 21">
              <a:extLst>
                <a:ext uri="{FF2B5EF4-FFF2-40B4-BE49-F238E27FC236}">
                  <a16:creationId xmlns:a16="http://schemas.microsoft.com/office/drawing/2014/main" id="{87A5A219-B465-3B4A-8E8D-5FB990F5C0B7}"/>
                </a:ext>
              </a:extLst>
            </p:cNvPr>
            <p:cNvSpPr txBox="1"/>
            <p:nvPr/>
          </p:nvSpPr>
          <p:spPr>
            <a:xfrm>
              <a:off x="6168736" y="6043483"/>
              <a:ext cx="694114" cy="369332"/>
            </a:xfrm>
            <a:prstGeom prst="rect">
              <a:avLst/>
            </a:prstGeom>
            <a:noFill/>
          </p:spPr>
          <p:txBody>
            <a:bodyPr wrap="square" rtlCol="0">
              <a:spAutoFit/>
            </a:bodyPr>
            <a:lstStyle/>
            <a:p>
              <a:r>
                <a:rPr lang="en-US" dirty="0"/>
                <a:t>1850</a:t>
              </a:r>
            </a:p>
          </p:txBody>
        </p:sp>
      </p:grpSp>
      <p:grpSp>
        <p:nvGrpSpPr>
          <p:cNvPr id="24" name="Group 23">
            <a:extLst>
              <a:ext uri="{FF2B5EF4-FFF2-40B4-BE49-F238E27FC236}">
                <a16:creationId xmlns:a16="http://schemas.microsoft.com/office/drawing/2014/main" id="{F4C46ABD-51A6-E049-919B-EDF244FA19CB}"/>
              </a:ext>
            </a:extLst>
          </p:cNvPr>
          <p:cNvGrpSpPr/>
          <p:nvPr/>
        </p:nvGrpSpPr>
        <p:grpSpPr>
          <a:xfrm>
            <a:off x="9020147" y="2965904"/>
            <a:ext cx="1600200" cy="1995295"/>
            <a:chOff x="9020147" y="2965904"/>
            <a:chExt cx="1600200" cy="1995295"/>
          </a:xfrm>
        </p:grpSpPr>
        <p:pic>
          <p:nvPicPr>
            <p:cNvPr id="10" name="Picture 9">
              <a:extLst>
                <a:ext uri="{FF2B5EF4-FFF2-40B4-BE49-F238E27FC236}">
                  <a16:creationId xmlns:a16="http://schemas.microsoft.com/office/drawing/2014/main" id="{D67A71C2-A42B-3B41-8614-5025B6C2F8DC}"/>
                </a:ext>
              </a:extLst>
            </p:cNvPr>
            <p:cNvPicPr>
              <a:picLocks noChangeAspect="1"/>
            </p:cNvPicPr>
            <p:nvPr/>
          </p:nvPicPr>
          <p:blipFill>
            <a:blip r:embed="rId9"/>
            <a:stretch>
              <a:fillRect/>
            </a:stretch>
          </p:blipFill>
          <p:spPr>
            <a:xfrm>
              <a:off x="9020147" y="2965904"/>
              <a:ext cx="1600200" cy="1600200"/>
            </a:xfrm>
            <a:prstGeom prst="rect">
              <a:avLst/>
            </a:prstGeom>
          </p:spPr>
        </p:pic>
        <p:sp>
          <p:nvSpPr>
            <p:cNvPr id="23" name="TextBox 22">
              <a:extLst>
                <a:ext uri="{FF2B5EF4-FFF2-40B4-BE49-F238E27FC236}">
                  <a16:creationId xmlns:a16="http://schemas.microsoft.com/office/drawing/2014/main" id="{4D7ECBCF-299E-1A48-864F-9A1A3862E89A}"/>
                </a:ext>
              </a:extLst>
            </p:cNvPr>
            <p:cNvSpPr txBox="1"/>
            <p:nvPr/>
          </p:nvSpPr>
          <p:spPr>
            <a:xfrm>
              <a:off x="9473190" y="4591867"/>
              <a:ext cx="694114" cy="369332"/>
            </a:xfrm>
            <a:prstGeom prst="rect">
              <a:avLst/>
            </a:prstGeom>
            <a:noFill/>
          </p:spPr>
          <p:txBody>
            <a:bodyPr wrap="square" rtlCol="0">
              <a:spAutoFit/>
            </a:bodyPr>
            <a:lstStyle/>
            <a:p>
              <a:r>
                <a:rPr lang="en-US" dirty="0"/>
                <a:t>1848</a:t>
              </a:r>
            </a:p>
          </p:txBody>
        </p:sp>
      </p:grpSp>
    </p:spTree>
    <p:extLst>
      <p:ext uri="{BB962C8B-B14F-4D97-AF65-F5344CB8AC3E}">
        <p14:creationId xmlns:p14="http://schemas.microsoft.com/office/powerpoint/2010/main" val="266170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Post WWII and Pre-1961</a:t>
            </a:r>
          </a:p>
        </p:txBody>
      </p:sp>
      <p:pic>
        <p:nvPicPr>
          <p:cNvPr id="2050" name="Picture 2" descr="https://i0.wp.com/s-i.huffpost.com/gen/1493799/images/o-INFANT-HISPANIC-facebook.jpg?w=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11185"/>
            <a:ext cx="6400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589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Post WWII and Pre-1961</a:t>
            </a:r>
          </a:p>
        </p:txBody>
      </p:sp>
      <p:pic>
        <p:nvPicPr>
          <p:cNvPr id="4" name="Picture 3">
            <a:extLst>
              <a:ext uri="{FF2B5EF4-FFF2-40B4-BE49-F238E27FC236}">
                <a16:creationId xmlns:a16="http://schemas.microsoft.com/office/drawing/2014/main" id="{20029837-2327-7948-ACA6-5A179227C6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6978" y="1966426"/>
            <a:ext cx="2495097" cy="4160082"/>
          </a:xfrm>
          <a:prstGeom prst="rect">
            <a:avLst/>
          </a:prstGeom>
        </p:spPr>
      </p:pic>
      <p:sp>
        <p:nvSpPr>
          <p:cNvPr id="5" name="TextBox 4">
            <a:extLst>
              <a:ext uri="{FF2B5EF4-FFF2-40B4-BE49-F238E27FC236}">
                <a16:creationId xmlns:a16="http://schemas.microsoft.com/office/drawing/2014/main" id="{EC246C1D-B268-C242-99D2-5AE8F0E59422}"/>
              </a:ext>
            </a:extLst>
          </p:cNvPr>
          <p:cNvSpPr txBox="1"/>
          <p:nvPr/>
        </p:nvSpPr>
        <p:spPr>
          <a:xfrm>
            <a:off x="4270664" y="2400140"/>
            <a:ext cx="4189614" cy="2677656"/>
          </a:xfrm>
          <a:prstGeom prst="rect">
            <a:avLst/>
          </a:prstGeom>
          <a:noFill/>
        </p:spPr>
        <p:txBody>
          <a:bodyPr wrap="square" rtlCol="0">
            <a:spAutoFit/>
          </a:bodyPr>
          <a:lstStyle/>
          <a:p>
            <a:pPr algn="ctr"/>
            <a:r>
              <a:rPr lang="en-US" sz="2800" dirty="0">
                <a:latin typeface="Tw Cen MT" panose="020B0602020104020603" pitchFamily="34" charset="0"/>
              </a:rPr>
              <a:t>Governor Stratton </a:t>
            </a:r>
          </a:p>
          <a:p>
            <a:pPr algn="ctr"/>
            <a:r>
              <a:rPr lang="en-US" sz="2800" dirty="0">
                <a:latin typeface="Tw Cen MT" panose="020B0602020104020603" pitchFamily="34" charset="0"/>
              </a:rPr>
              <a:t>and Commission </a:t>
            </a:r>
          </a:p>
          <a:p>
            <a:pPr algn="ctr"/>
            <a:r>
              <a:rPr lang="en-US" sz="2800" dirty="0">
                <a:latin typeface="Tw Cen MT" panose="020B0602020104020603" pitchFamily="34" charset="0"/>
              </a:rPr>
              <a:t>on Higher Education</a:t>
            </a:r>
          </a:p>
          <a:p>
            <a:pPr algn="ctr"/>
            <a:r>
              <a:rPr lang="en-US" sz="2800" dirty="0">
                <a:latin typeface="Tw Cen MT" panose="020B0602020104020603" pitchFamily="34" charset="0"/>
              </a:rPr>
              <a:t>Lenox R. </a:t>
            </a:r>
            <a:r>
              <a:rPr lang="en-US" sz="2800" dirty="0" err="1">
                <a:latin typeface="Tw Cen MT" panose="020B0602020104020603" pitchFamily="34" charset="0"/>
              </a:rPr>
              <a:t>Lohr</a:t>
            </a:r>
            <a:r>
              <a:rPr lang="en-US" sz="2800" dirty="0">
                <a:latin typeface="Tw Cen MT" panose="020B0602020104020603" pitchFamily="34" charset="0"/>
              </a:rPr>
              <a:t>, Chair</a:t>
            </a:r>
          </a:p>
          <a:p>
            <a:pPr algn="ctr"/>
            <a:r>
              <a:rPr lang="en-US" sz="2800" dirty="0">
                <a:latin typeface="Tw Cen MT" panose="020B0602020104020603" pitchFamily="34" charset="0"/>
              </a:rPr>
              <a:t>Richard Browne, </a:t>
            </a:r>
          </a:p>
          <a:p>
            <a:pPr algn="ctr"/>
            <a:r>
              <a:rPr lang="en-US" sz="2800" dirty="0">
                <a:latin typeface="Tw Cen MT" panose="020B0602020104020603" pitchFamily="34" charset="0"/>
              </a:rPr>
              <a:t>Vice Chair</a:t>
            </a:r>
          </a:p>
        </p:txBody>
      </p:sp>
      <p:pic>
        <p:nvPicPr>
          <p:cNvPr id="6" name="Picture 5">
            <a:extLst>
              <a:ext uri="{FF2B5EF4-FFF2-40B4-BE49-F238E27FC236}">
                <a16:creationId xmlns:a16="http://schemas.microsoft.com/office/drawing/2014/main" id="{F0EAAB84-838A-2040-B087-F839E06A4551}"/>
              </a:ext>
            </a:extLst>
          </p:cNvPr>
          <p:cNvPicPr>
            <a:picLocks noChangeAspect="1"/>
          </p:cNvPicPr>
          <p:nvPr/>
        </p:nvPicPr>
        <p:blipFill>
          <a:blip r:embed="rId4"/>
          <a:stretch>
            <a:fillRect/>
          </a:stretch>
        </p:blipFill>
        <p:spPr>
          <a:xfrm>
            <a:off x="1806864" y="1966426"/>
            <a:ext cx="2197100" cy="3695700"/>
          </a:xfrm>
          <a:prstGeom prst="rect">
            <a:avLst/>
          </a:prstGeom>
        </p:spPr>
      </p:pic>
      <p:sp>
        <p:nvSpPr>
          <p:cNvPr id="7" name="TextBox 6">
            <a:extLst>
              <a:ext uri="{FF2B5EF4-FFF2-40B4-BE49-F238E27FC236}">
                <a16:creationId xmlns:a16="http://schemas.microsoft.com/office/drawing/2014/main" id="{B3C4FAC8-E483-0446-A98D-2CDFB779C344}"/>
              </a:ext>
            </a:extLst>
          </p:cNvPr>
          <p:cNvSpPr txBox="1"/>
          <p:nvPr/>
        </p:nvSpPr>
        <p:spPr>
          <a:xfrm>
            <a:off x="1705726" y="5662126"/>
            <a:ext cx="2399376" cy="646331"/>
          </a:xfrm>
          <a:prstGeom prst="rect">
            <a:avLst/>
          </a:prstGeom>
          <a:noFill/>
        </p:spPr>
        <p:txBody>
          <a:bodyPr wrap="square" rtlCol="0">
            <a:spAutoFit/>
          </a:bodyPr>
          <a:lstStyle/>
          <a:p>
            <a:pPr algn="ctr"/>
            <a:r>
              <a:rPr lang="en-US" dirty="0">
                <a:latin typeface="Tw Cen MT" panose="020B0602020104020603" pitchFamily="34" charset="0"/>
              </a:rPr>
              <a:t>William G. Stratton</a:t>
            </a:r>
          </a:p>
          <a:p>
            <a:pPr algn="ctr"/>
            <a:r>
              <a:rPr lang="en-US" dirty="0">
                <a:latin typeface="Tw Cen MT" panose="020B0602020104020603" pitchFamily="34" charset="0"/>
              </a:rPr>
              <a:t>Governor 1953-1961</a:t>
            </a:r>
          </a:p>
        </p:txBody>
      </p:sp>
    </p:spTree>
    <p:extLst>
      <p:ext uri="{BB962C8B-B14F-4D97-AF65-F5344CB8AC3E}">
        <p14:creationId xmlns:p14="http://schemas.microsoft.com/office/powerpoint/2010/main" val="322371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0" y="365124"/>
            <a:ext cx="12192000" cy="1692276"/>
          </a:xfrm>
        </p:spPr>
        <p:txBody>
          <a:bodyPr>
            <a:normAutofit/>
          </a:bodyPr>
          <a:lstStyle/>
          <a:p>
            <a:pPr algn="ctr"/>
            <a:r>
              <a:rPr lang="en-US" sz="3600" b="1" dirty="0">
                <a:solidFill>
                  <a:srgbClr val="004D5C"/>
                </a:solidFill>
                <a:latin typeface="Tw Cen MT" panose="020B0602020104020603" pitchFamily="34" charset="0"/>
              </a:rPr>
              <a:t>Higher Education Landscape </a:t>
            </a:r>
            <a:br>
              <a:rPr lang="en-US" sz="3600" b="1" dirty="0">
                <a:solidFill>
                  <a:srgbClr val="004D5C"/>
                </a:solidFill>
                <a:latin typeface="Tw Cen MT" panose="020B0602020104020603" pitchFamily="34" charset="0"/>
              </a:rPr>
            </a:br>
            <a:r>
              <a:rPr lang="en-US" sz="3600" b="1" dirty="0">
                <a:solidFill>
                  <a:srgbClr val="004D5C"/>
                </a:solidFill>
                <a:latin typeface="Tw Cen MT" panose="020B0602020104020603" pitchFamily="34" charset="0"/>
              </a:rPr>
              <a:t>Post WWII and Pre-1961</a:t>
            </a:r>
          </a:p>
        </p:txBody>
      </p:sp>
      <p:sp>
        <p:nvSpPr>
          <p:cNvPr id="8" name="TextBox 7">
            <a:extLst>
              <a:ext uri="{FF2B5EF4-FFF2-40B4-BE49-F238E27FC236}">
                <a16:creationId xmlns:a16="http://schemas.microsoft.com/office/drawing/2014/main" id="{F73EC2FA-05EB-2941-B530-51298417D0D9}"/>
              </a:ext>
            </a:extLst>
          </p:cNvPr>
          <p:cNvSpPr txBox="1"/>
          <p:nvPr/>
        </p:nvSpPr>
        <p:spPr>
          <a:xfrm>
            <a:off x="1088967" y="2057400"/>
            <a:ext cx="10069484" cy="4031873"/>
          </a:xfrm>
          <a:prstGeom prst="rect">
            <a:avLst/>
          </a:prstGeom>
          <a:noFill/>
        </p:spPr>
        <p:txBody>
          <a:bodyPr wrap="square" rtlCol="0">
            <a:spAutoFit/>
          </a:bodyPr>
          <a:lstStyle/>
          <a:p>
            <a:r>
              <a:rPr lang="en-US" sz="2400" i="1" dirty="0">
                <a:latin typeface="Tw Cen MT" panose="020B0602020104020603" pitchFamily="34" charset="0"/>
              </a:rPr>
              <a:t>The general increase in population and the new social and economic demands for educational service in the immediate future will place an unprecedented load upon all institutions of higher education. The state of Illinois is confronted with the necessity for planning immediately the proper development of proper resources for higher education.</a:t>
            </a:r>
          </a:p>
          <a:p>
            <a:endParaRPr lang="en-US" sz="2400" i="1" dirty="0">
              <a:latin typeface="Tw Cen MT" panose="020B0602020104020603" pitchFamily="34" charset="0"/>
            </a:endParaRPr>
          </a:p>
          <a:p>
            <a:r>
              <a:rPr lang="en-US" sz="2400" i="1" dirty="0">
                <a:latin typeface="Tw Cen MT" panose="020B0602020104020603" pitchFamily="34" charset="0"/>
              </a:rPr>
              <a:t>Through education, man maintains a stature above that of other creatures. The degree of man’s educational enlightenment determines the degree to which that stature is higher; ultimately, it determines the permanence of his society as well.</a:t>
            </a:r>
          </a:p>
          <a:p>
            <a:endParaRPr lang="en-US" sz="2400" dirty="0">
              <a:latin typeface="Tw Cen MT" panose="020B0602020104020603" pitchFamily="34" charset="0"/>
            </a:endParaRPr>
          </a:p>
          <a:p>
            <a:pPr algn="r"/>
            <a:r>
              <a:rPr lang="en-US" i="1" dirty="0">
                <a:latin typeface="Tw Cen MT" panose="020B0602020104020603" pitchFamily="34" charset="0"/>
              </a:rPr>
              <a:t>Illinois Looks to the Future: Report of the Commission on Higher Education, 1957, p.6 </a:t>
            </a:r>
          </a:p>
        </p:txBody>
      </p:sp>
    </p:spTree>
    <p:extLst>
      <p:ext uri="{BB962C8B-B14F-4D97-AF65-F5344CB8AC3E}">
        <p14:creationId xmlns:p14="http://schemas.microsoft.com/office/powerpoint/2010/main" val="1121853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4981</Words>
  <Application>Microsoft Macintosh PowerPoint</Application>
  <PresentationFormat>Widescreen</PresentationFormat>
  <Paragraphs>432</Paragraphs>
  <Slides>34</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Century Schoolbook</vt:lpstr>
      <vt:lpstr>Tw Cen MT</vt:lpstr>
      <vt:lpstr>Wingdings</vt:lpstr>
      <vt:lpstr>Office Theme</vt:lpstr>
      <vt:lpstr>PowerPoint Presentation</vt:lpstr>
      <vt:lpstr>Higher Education Landscape  Pre-1961</vt:lpstr>
      <vt:lpstr>Higher Education Landscape  Pre-1961</vt:lpstr>
      <vt:lpstr>Higher Education Landscape  Pre-1961</vt:lpstr>
      <vt:lpstr>Higher Education Landscape  Pre-1961</vt:lpstr>
      <vt:lpstr>Higher Education Landscape  Pre-1961</vt:lpstr>
      <vt:lpstr>Higher Education Landscape  Post WWII and Pre-1961</vt:lpstr>
      <vt:lpstr>Higher Education Landscape  Post WWII and Pre-1961</vt:lpstr>
      <vt:lpstr>Higher Education Landscape  Post WWII and Pre-1961</vt:lpstr>
      <vt:lpstr>Major Recommendations  of 1957 Commission on Higher Education Report</vt:lpstr>
      <vt:lpstr>Board of Higher Education Formed in 1961</vt:lpstr>
      <vt:lpstr>Milestones</vt:lpstr>
      <vt:lpstr>Milestones</vt:lpstr>
      <vt:lpstr>PowerPoint Presentation</vt:lpstr>
      <vt:lpstr>Milestones</vt:lpstr>
      <vt:lpstr>System of Systems</vt:lpstr>
      <vt:lpstr>Milestones</vt:lpstr>
      <vt:lpstr>PowerPoint Presentation</vt:lpstr>
      <vt:lpstr>Milestones</vt:lpstr>
      <vt:lpstr>Reorganization of Higher Education</vt:lpstr>
      <vt:lpstr>Milestones</vt:lpstr>
      <vt:lpstr>Measuring Up Performance Metrics</vt:lpstr>
      <vt:lpstr>Illinois Grades: Measuring Up 2000</vt:lpstr>
      <vt:lpstr>Milestones</vt:lpstr>
      <vt:lpstr>PowerPoint Presentation</vt:lpstr>
      <vt:lpstr>PowerPoint Presentation</vt:lpstr>
      <vt:lpstr>PowerPoint Presentation</vt:lpstr>
      <vt:lpstr>Milestones</vt:lpstr>
      <vt:lpstr>PowerPoint Presentation</vt:lpstr>
      <vt:lpstr>PowerPoint Presentation</vt:lpstr>
      <vt:lpstr>So where do we stand now?</vt:lpstr>
      <vt:lpstr>In light of the lessons learned from the past</vt:lpstr>
      <vt:lpstr>So where do we stand now?</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Chase, Emily</dc:creator>
  <cp:lastModifiedBy>Microsoft Office User</cp:lastModifiedBy>
  <cp:revision>66</cp:revision>
  <dcterms:created xsi:type="dcterms:W3CDTF">2018-05-30T18:59:58Z</dcterms:created>
  <dcterms:modified xsi:type="dcterms:W3CDTF">2019-11-12T16:53:06Z</dcterms:modified>
</cp:coreProperties>
</file>